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92" r:id="rId1"/>
  </p:sldMasterIdLst>
  <p:notesMasterIdLst>
    <p:notesMasterId r:id="rId45"/>
  </p:notesMasterIdLst>
  <p:handoutMasterIdLst>
    <p:handoutMasterId r:id="rId46"/>
  </p:handoutMasterIdLst>
  <p:sldIdLst>
    <p:sldId id="521" r:id="rId2"/>
    <p:sldId id="542" r:id="rId3"/>
    <p:sldId id="547" r:id="rId4"/>
    <p:sldId id="563" r:id="rId5"/>
    <p:sldId id="549" r:id="rId6"/>
    <p:sldId id="562" r:id="rId7"/>
    <p:sldId id="574" r:id="rId8"/>
    <p:sldId id="550" r:id="rId9"/>
    <p:sldId id="522" r:id="rId10"/>
    <p:sldId id="490" r:id="rId11"/>
    <p:sldId id="499" r:id="rId12"/>
    <p:sldId id="526" r:id="rId13"/>
    <p:sldId id="486" r:id="rId14"/>
    <p:sldId id="539" r:id="rId15"/>
    <p:sldId id="507" r:id="rId16"/>
    <p:sldId id="540" r:id="rId17"/>
    <p:sldId id="577" r:id="rId18"/>
    <p:sldId id="578" r:id="rId19"/>
    <p:sldId id="565" r:id="rId20"/>
    <p:sldId id="566" r:id="rId21"/>
    <p:sldId id="537" r:id="rId22"/>
    <p:sldId id="503" r:id="rId23"/>
    <p:sldId id="508" r:id="rId24"/>
    <p:sldId id="571" r:id="rId25"/>
    <p:sldId id="551" r:id="rId26"/>
    <p:sldId id="552" r:id="rId27"/>
    <p:sldId id="553" r:id="rId28"/>
    <p:sldId id="554" r:id="rId29"/>
    <p:sldId id="555" r:id="rId30"/>
    <p:sldId id="556" r:id="rId31"/>
    <p:sldId id="567" r:id="rId32"/>
    <p:sldId id="568" r:id="rId33"/>
    <p:sldId id="570" r:id="rId34"/>
    <p:sldId id="559" r:id="rId35"/>
    <p:sldId id="561" r:id="rId36"/>
    <p:sldId id="560" r:id="rId37"/>
    <p:sldId id="576" r:id="rId38"/>
    <p:sldId id="581" r:id="rId39"/>
    <p:sldId id="580" r:id="rId40"/>
    <p:sldId id="579" r:id="rId41"/>
    <p:sldId id="575" r:id="rId42"/>
    <p:sldId id="572" r:id="rId43"/>
    <p:sldId id="480" r:id="rId44"/>
  </p:sldIdLst>
  <p:sldSz cx="9144000" cy="6858000" type="screen4x3"/>
  <p:notesSz cx="6934200" cy="92329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s7yd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7FCE4"/>
    <a:srgbClr val="CCFFFF"/>
    <a:srgbClr val="CCFFCC"/>
    <a:srgbClr val="0000FF"/>
    <a:srgbClr val="180000"/>
    <a:srgbClr val="C8DE8D"/>
    <a:srgbClr val="DFD6E0"/>
    <a:srgbClr val="AA2305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09" autoAdjust="0"/>
    <p:restoredTop sz="94641" autoAdjust="0"/>
  </p:normalViewPr>
  <p:slideViewPr>
    <p:cSldViewPr snapToGrid="0">
      <p:cViewPr varScale="1">
        <p:scale>
          <a:sx n="74" d="100"/>
          <a:sy n="74" d="100"/>
        </p:scale>
        <p:origin x="151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0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630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0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7630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7C8665A-3D73-4746-9657-39842B0E2734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39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12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692150"/>
            <a:ext cx="4616450" cy="34623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13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86263"/>
            <a:ext cx="5546725" cy="415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113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69350"/>
            <a:ext cx="30051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13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027B2AC-D70A-4669-BA2D-1E182583B90A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380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Unicode M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charset="0"/>
                <a:ea typeface="ＭＳ Ｐゴシック" charset="0"/>
              </a:defRPr>
            </a:lvl9pPr>
          </a:lstStyle>
          <a:p>
            <a:pPr>
              <a:defRPr/>
            </a:pPr>
            <a:fld id="{775441ED-87F5-3B45-BDFF-0F6EC0ECE897}" type="slidenum">
              <a:rPr lang="en-US" sz="1200" smtClean="0"/>
              <a:pPr>
                <a:defRPr/>
              </a:pPr>
              <a:t>1</a:t>
            </a:fld>
            <a:endParaRPr lang="en-US" sz="1200" smtClean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 Unicode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844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fld id="{9A9A2BB0-EA98-44A6-8BC2-35D4C96D1553}" type="slidenum">
              <a:rPr lang="en-US" altLang="en-US" sz="1200" smtClean="0"/>
              <a:pPr/>
              <a:t>18</a:t>
            </a:fld>
            <a:endParaRPr lang="en-US" altLang="en-US" sz="1200" smtClean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01681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fld id="{9A9A2BB0-EA98-44A6-8BC2-35D4C96D1553}" type="slidenum">
              <a:rPr lang="en-US" altLang="en-US" sz="1200" smtClean="0"/>
              <a:pPr/>
              <a:t>19</a:t>
            </a:fld>
            <a:endParaRPr lang="en-US" altLang="en-US" sz="1200" smtClean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36380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fld id="{9A9A2BB0-EA98-44A6-8BC2-35D4C96D1553}" type="slidenum">
              <a:rPr lang="en-US" altLang="en-US" sz="1200" smtClean="0"/>
              <a:pPr/>
              <a:t>20</a:t>
            </a:fld>
            <a:endParaRPr lang="en-US" altLang="en-US" sz="1200" smtClean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12135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fld id="{9A9A2BB0-EA98-44A6-8BC2-35D4C96D1553}" type="slidenum">
              <a:rPr lang="en-US" altLang="en-US" sz="1200" smtClean="0"/>
              <a:pPr/>
              <a:t>21</a:t>
            </a:fld>
            <a:endParaRPr lang="en-US" altLang="en-US" sz="1200" smtClean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69442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fld id="{9A9A2BB0-EA98-44A6-8BC2-35D4C96D1553}" type="slidenum">
              <a:rPr lang="en-US" altLang="en-US" sz="1200" smtClean="0"/>
              <a:pPr/>
              <a:t>22</a:t>
            </a:fld>
            <a:endParaRPr lang="en-US" altLang="en-US" sz="1200" smtClean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43460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fld id="{9A9A2BB0-EA98-44A6-8BC2-35D4C96D1553}" type="slidenum">
              <a:rPr lang="en-US" altLang="en-US" sz="1200" smtClean="0"/>
              <a:pPr/>
              <a:t>23</a:t>
            </a:fld>
            <a:endParaRPr lang="en-US" altLang="en-US" sz="1200" smtClean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66812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3849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36561" indent="-283293" defTabSz="923849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33170" indent="-226634" defTabSz="923849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586438" indent="-226634" defTabSz="923849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39706" indent="-226634" defTabSz="923849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492974" indent="-226634" defTabSz="923849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46243" indent="-226634" defTabSz="923849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399511" indent="-226634" defTabSz="923849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52779" indent="-226634" defTabSz="923849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E8E71C6A-77FD-4847-857F-94B261F23B6A}" type="slidenum">
              <a:rPr lang="en-US" sz="1200" b="0">
                <a:solidFill>
                  <a:schemeClr val="tx1"/>
                </a:solidFill>
              </a:rPr>
              <a:pPr>
                <a:defRPr/>
              </a:pPr>
              <a:t>29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586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27B2AC-D70A-4669-BA2D-1E182583B90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1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1863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320BF04-9D8A-499C-A096-3FA98C9EE758}" type="slidenum">
              <a:rPr lang="en-US" altLang="en-US" sz="1200" b="0">
                <a:solidFill>
                  <a:schemeClr val="tx1"/>
                </a:solidFill>
              </a:rPr>
              <a:pPr/>
              <a:t>31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512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3849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36561" indent="-283293" defTabSz="923849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33170" indent="-226634" defTabSz="923849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586438" indent="-226634" defTabSz="923849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39706" indent="-226634" defTabSz="923849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492974" indent="-226634" defTabSz="923849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46243" indent="-226634" defTabSz="923849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399511" indent="-226634" defTabSz="923849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52779" indent="-226634" defTabSz="923849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E8E71C6A-77FD-4847-857F-94B261F23B6A}" type="slidenum">
              <a:rPr lang="en-US" sz="1200" b="0">
                <a:solidFill>
                  <a:schemeClr val="tx1"/>
                </a:solidFill>
              </a:rPr>
              <a:pPr>
                <a:defRPr/>
              </a:pPr>
              <a:t>32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010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fld id="{9A9A2BB0-EA98-44A6-8BC2-35D4C96D1553}" type="slidenum">
              <a:rPr lang="en-US" altLang="en-US" sz="1200" smtClean="0"/>
              <a:pPr/>
              <a:t>2</a:t>
            </a:fld>
            <a:endParaRPr lang="en-US" altLang="en-US" sz="1200" smtClean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24043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3849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36561" indent="-283293" defTabSz="923849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33170" indent="-226634" defTabSz="923849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586438" indent="-226634" defTabSz="923849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39706" indent="-226634" defTabSz="923849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492974" indent="-226634" defTabSz="923849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46243" indent="-226634" defTabSz="923849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399511" indent="-226634" defTabSz="923849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52779" indent="-226634" defTabSz="923849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E8E71C6A-77FD-4847-857F-94B261F23B6A}" type="slidenum">
              <a:rPr lang="en-US" sz="1200" b="0">
                <a:solidFill>
                  <a:schemeClr val="tx1"/>
                </a:solidFill>
              </a:rPr>
              <a:pPr>
                <a:defRPr/>
              </a:pPr>
              <a:t>33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084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fld id="{F1F4DD58-937F-4C5B-96E1-FD9905F7926C}" type="slidenum">
              <a:rPr lang="en-US" altLang="en-US" sz="1200" smtClean="0"/>
              <a:pPr/>
              <a:t>42</a:t>
            </a:fld>
            <a:endParaRPr lang="en-US" altLang="en-US" sz="1200" smtClean="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82255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fld id="{F1F4DD58-937F-4C5B-96E1-FD9905F7926C}" type="slidenum">
              <a:rPr lang="en-US" altLang="en-US" sz="1200" smtClean="0"/>
              <a:pPr/>
              <a:t>43</a:t>
            </a:fld>
            <a:endParaRPr lang="en-US" altLang="en-US" sz="1200" smtClean="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15714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27B2AC-D70A-4669-BA2D-1E182583B90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26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27B2AC-D70A-4669-BA2D-1E182583B90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38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fld id="{9A9A2BB0-EA98-44A6-8BC2-35D4C96D1553}" type="slidenum">
              <a:rPr lang="en-US" altLang="en-US" sz="1200" smtClean="0"/>
              <a:pPr/>
              <a:t>12</a:t>
            </a:fld>
            <a:endParaRPr lang="en-US" altLang="en-US" sz="1200" smtClean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97311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fld id="{9A9A2BB0-EA98-44A6-8BC2-35D4C96D1553}" type="slidenum">
              <a:rPr lang="en-US" altLang="en-US" sz="1200" smtClean="0"/>
              <a:pPr/>
              <a:t>13</a:t>
            </a:fld>
            <a:endParaRPr lang="en-US" altLang="en-US" sz="1200" smtClean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52959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fld id="{9A9A2BB0-EA98-44A6-8BC2-35D4C96D1553}" type="slidenum">
              <a:rPr lang="en-US" altLang="en-US" sz="1200" smtClean="0"/>
              <a:pPr/>
              <a:t>14</a:t>
            </a:fld>
            <a:endParaRPr lang="en-US" altLang="en-US" sz="1200" smtClean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94394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fld id="{9A9A2BB0-EA98-44A6-8BC2-35D4C96D1553}" type="slidenum">
              <a:rPr lang="en-US" altLang="en-US" sz="1200" smtClean="0"/>
              <a:pPr/>
              <a:t>15</a:t>
            </a:fld>
            <a:endParaRPr lang="en-US" altLang="en-US" sz="1200" smtClean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13654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fld id="{9A9A2BB0-EA98-44A6-8BC2-35D4C96D1553}" type="slidenum">
              <a:rPr lang="en-US" altLang="en-US" sz="1200" smtClean="0"/>
              <a:pPr/>
              <a:t>17</a:t>
            </a:fld>
            <a:endParaRPr lang="en-US" altLang="en-US" sz="1200" smtClean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93868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/>
          <a:lstStyle>
            <a:lvl1pPr algn="r">
              <a:defRPr sz="7200" b="0" spc="-225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/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3AAC29-0821-4C5D-9986-E914E5DCF9A6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3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B0FB4-CAFC-435D-A629-63BBB6D8D2B3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90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918AD1-95D4-47B5-90F8-42F16CED7462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0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3438" y="787400"/>
            <a:ext cx="457200" cy="584200"/>
          </a:xfrm>
          <a:prstGeom prst="rect">
            <a:avLst/>
          </a:prstGeom>
        </p:spPr>
        <p:txBody>
          <a:bodyPr lIns="68580" tIns="34290" rIns="68580" bIns="34290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6000" dirty="0">
                <a:effectLst/>
              </a:rPr>
              <a:t>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27963" y="2743200"/>
            <a:ext cx="457200" cy="584200"/>
          </a:xfrm>
          <a:prstGeom prst="rect">
            <a:avLst/>
          </a:prstGeom>
        </p:spPr>
        <p:txBody>
          <a:bodyPr lIns="68580" tIns="34290" rIns="68580" bIns="34290"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>
              <a:defRPr/>
            </a:pPr>
            <a:r>
              <a:rPr lang="en-US" sz="6000" dirty="0"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/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9E3D9-AF3B-4E94-9197-4409F8E08E84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30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4D6E6-34B3-44CC-B8C7-EF5D87C3CA15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66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9F175-75C0-4FE6-8005-95FD134FEE1C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9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250FB-3BB0-4E74-9161-2DA31DDAF253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6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6E371E-A59F-4D78-922E-7D3E82A6DFB7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97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45C5E-A6FB-4982-92AC-CCF902CFCE4C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55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Online Image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FE1BF-5ADC-493C-962E-F064D865A1BD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31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05107-B494-2645-A62A-AC6AFECA90C8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04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CBBB52-1139-4278-A5D8-CC6D8FE3E821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11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AECBCB0-26BA-468A-97BC-FB636F66A4F5}" type="slidenum">
              <a:rPr lang="en-US" altLang="en-US"/>
              <a:pPr/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565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/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/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D0BA5-2443-4761-A213-840C520093DF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76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B3B8BA-1A4E-4A7F-9454-46CFA57D718D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80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/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anchor="b"/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96107E-6EF6-4EF7-A981-917766CB9A93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13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3F39AA-E89E-4996-AB08-13C19FCE7B80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5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A58625-946B-4413-8D2F-8EE9423E88E7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7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/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4F5C18-1B77-4E6F-91DF-5F78FFC30786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29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/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8ACA13-DC5E-45FA-9D29-1563A1822354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51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5625"/>
            <a:ext cx="76755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>
              <a:defRPr/>
            </a:pPr>
            <a:fld id="{30D8D09F-C8E2-4BF9-8FA1-6E966F63C72C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70" r:id="rId2"/>
    <p:sldLayoutId id="2147484271" r:id="rId3"/>
    <p:sldLayoutId id="2147484272" r:id="rId4"/>
    <p:sldLayoutId id="2147484273" r:id="rId5"/>
    <p:sldLayoutId id="2147484274" r:id="rId6"/>
    <p:sldLayoutId id="2147484275" r:id="rId7"/>
    <p:sldLayoutId id="2147484276" r:id="rId8"/>
    <p:sldLayoutId id="2147484277" r:id="rId9"/>
    <p:sldLayoutId id="2147484278" r:id="rId10"/>
    <p:sldLayoutId id="2147484279" r:id="rId11"/>
    <p:sldLayoutId id="2147484285" r:id="rId12"/>
    <p:sldLayoutId id="2147484280" r:id="rId13"/>
    <p:sldLayoutId id="2147484281" r:id="rId14"/>
    <p:sldLayoutId id="2147484282" r:id="rId15"/>
    <p:sldLayoutId id="2147484283" r:id="rId16"/>
    <p:sldLayoutId id="2147484284" r:id="rId17"/>
    <p:sldLayoutId id="2147484287" r:id="rId18"/>
    <p:sldLayoutId id="2147484288" r:id="rId19"/>
    <p:sldLayoutId id="2147484289" r:id="rId20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10" Type="http://schemas.openxmlformats.org/officeDocument/2006/relationships/image" Target="../media/image30.png"/><Relationship Id="rId4" Type="http://schemas.openxmlformats.org/officeDocument/2006/relationships/image" Target="../media/image25.emf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0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9.png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7" Type="http://schemas.openxmlformats.org/officeDocument/2006/relationships/image" Target="../media/image75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79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2.jpeg"/><Relationship Id="rId11" Type="http://schemas.openxmlformats.org/officeDocument/2006/relationships/image" Target="../media/image87.png"/><Relationship Id="rId5" Type="http://schemas.openxmlformats.org/officeDocument/2006/relationships/image" Target="../media/image81.jpeg"/><Relationship Id="rId10" Type="http://schemas.openxmlformats.org/officeDocument/2006/relationships/image" Target="../media/image86.png"/><Relationship Id="rId4" Type="http://schemas.openxmlformats.org/officeDocument/2006/relationships/image" Target="../media/image80.jpeg"/><Relationship Id="rId9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4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0" Type="http://schemas.microsoft.com/office/2007/relationships/hdphoto" Target="../media/hdphoto1.wdp"/><Relationship Id="rId4" Type="http://schemas.openxmlformats.org/officeDocument/2006/relationships/image" Target="../media/image89.png"/><Relationship Id="rId9" Type="http://schemas.openxmlformats.org/officeDocument/2006/relationships/image" Target="../media/image9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2.png"/><Relationship Id="rId4" Type="http://schemas.openxmlformats.org/officeDocument/2006/relationships/image" Target="../media/image10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3.emf"/><Relationship Id="rId5" Type="http://schemas.openxmlformats.org/officeDocument/2006/relationships/image" Target="../media/image102.png"/><Relationship Id="rId4" Type="http://schemas.openxmlformats.org/officeDocument/2006/relationships/image" Target="../media/image10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file:///C:\Users\schmidt\Desktop\Talks\MOP%20Talk\315-319_wmv.wmv" TargetMode="External"/><Relationship Id="rId1" Type="http://schemas.microsoft.com/office/2007/relationships/media" Target="file:///C:\Users\schmidt\Desktop\Talks\MOP%20Talk\315-319_wmv.wmv" TargetMode="External"/><Relationship Id="rId5" Type="http://schemas.openxmlformats.org/officeDocument/2006/relationships/image" Target="../media/image17.png"/><Relationship Id="rId10" Type="http://schemas.openxmlformats.org/officeDocument/2006/relationships/image" Target="../media/image18.jp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94716" y="5440950"/>
            <a:ext cx="3515932" cy="1320463"/>
          </a:xfrm>
          <a:prstGeom prst="rect">
            <a:avLst/>
          </a:prstGeom>
          <a:ln>
            <a:solidFill>
              <a:srgbClr val="1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-139854"/>
            <a:ext cx="9143999" cy="2239112"/>
          </a:xfrm>
        </p:spPr>
        <p:txBody>
          <a:bodyPr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b="1" dirty="0" smtClean="0">
                <a:effectLst/>
                <a:ea typeface="+mj-ea"/>
                <a:cs typeface="+mj-cs"/>
              </a:rPr>
              <a:t>Io’s  Escaping Atmosphere and Plasma Torus</a:t>
            </a:r>
            <a:br>
              <a:rPr lang="en-US" sz="4000" b="1" dirty="0" smtClean="0">
                <a:effectLst/>
                <a:ea typeface="+mj-ea"/>
                <a:cs typeface="+mj-cs"/>
              </a:rPr>
            </a:br>
            <a:r>
              <a:rPr lang="en-US" sz="4000" b="1" dirty="0" smtClean="0">
                <a:effectLst/>
                <a:ea typeface="+mj-ea"/>
                <a:cs typeface="+mj-cs"/>
              </a:rPr>
              <a:t> </a:t>
            </a:r>
            <a:br>
              <a:rPr lang="en-US" sz="4000" b="1" dirty="0" smtClean="0">
                <a:effectLst/>
                <a:ea typeface="+mj-ea"/>
                <a:cs typeface="+mj-cs"/>
              </a:rPr>
            </a:br>
            <a:endParaRPr lang="en-US" sz="4000" b="1" dirty="0">
              <a:effectLst/>
              <a:ea typeface="+mj-ea"/>
              <a:cs typeface="+mj-cs"/>
            </a:endParaRPr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59795" y="4851582"/>
            <a:ext cx="6400800" cy="17526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200" dirty="0" smtClean="0">
                <a:solidFill>
                  <a:srgbClr val="FF0000"/>
                </a:solidFill>
                <a:ea typeface="+mn-ea"/>
                <a:cs typeface="+mn-cs"/>
              </a:rPr>
              <a:t>Carl Schmidt</a:t>
            </a:r>
          </a:p>
          <a:p>
            <a:pPr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i="1" dirty="0" err="1" smtClean="0">
                <a:solidFill>
                  <a:srgbClr val="FF0000"/>
                </a:solidFill>
              </a:rPr>
              <a:t>Hisaki</a:t>
            </a:r>
            <a:r>
              <a:rPr lang="en-US" i="1" dirty="0" smtClean="0">
                <a:solidFill>
                  <a:srgbClr val="FF0000"/>
                </a:solidFill>
              </a:rPr>
              <a:t> Team Visit 2018 </a:t>
            </a:r>
            <a:endParaRPr lang="en-US" i="1" dirty="0">
              <a:solidFill>
                <a:srgbClr val="FF0000"/>
              </a:solidFill>
              <a:ea typeface="+mn-ea"/>
              <a:cs typeface="+mn-cs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47" y="5810694"/>
            <a:ext cx="1547611" cy="694244"/>
          </a:xfrm>
          <a:prstGeom prst="rect">
            <a:avLst/>
          </a:prstGeom>
        </p:spPr>
      </p:pic>
      <p:pic>
        <p:nvPicPr>
          <p:cNvPr id="1026" name="Picture 2" descr="http://www.bu.edu/csp/files/2010/10/CSP_banner_crop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23" y="5993115"/>
            <a:ext cx="1635617" cy="35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98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/>
        </p:nvPicPr>
        <p:blipFill rotWithShape="1">
          <a:blip r:embed="rId3"/>
          <a:srcRect l="55333" t="12528" r="12467" b="49132"/>
          <a:stretch/>
        </p:blipFill>
        <p:spPr bwMode="auto">
          <a:xfrm>
            <a:off x="1" y="0"/>
            <a:ext cx="9144000" cy="6857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08" y="2948239"/>
            <a:ext cx="7986507" cy="38079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18279" t="888" r="14764" b="958"/>
          <a:stretch/>
        </p:blipFill>
        <p:spPr bwMode="auto">
          <a:xfrm>
            <a:off x="-12880" y="250492"/>
            <a:ext cx="4275640" cy="29048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15"/>
          <p:cNvSpPr>
            <a:spLocks noChangeArrowheads="1"/>
          </p:cNvSpPr>
          <p:nvPr/>
        </p:nvSpPr>
        <p:spPr bwMode="auto">
          <a:xfrm rot="16200000">
            <a:off x="-286040" y="562490"/>
            <a:ext cx="8961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b="1" dirty="0" smtClean="0">
                <a:solidFill>
                  <a:srgbClr val="FF0000"/>
                </a:solidFill>
              </a:rPr>
              <a:t>Dawn</a:t>
            </a:r>
            <a:endParaRPr lang="en-US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 rot="16200000">
            <a:off x="-286041" y="2155528"/>
            <a:ext cx="8961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b="1" dirty="0" smtClean="0">
                <a:solidFill>
                  <a:srgbClr val="0000FF"/>
                </a:solidFill>
              </a:rPr>
              <a:t>Dusk</a:t>
            </a:r>
            <a:endParaRPr lang="en-US" altLang="en-US" sz="1600" b="1" dirty="0">
              <a:solidFill>
                <a:srgbClr val="0000FF"/>
              </a:solidFill>
            </a:endParaRPr>
          </a:p>
        </p:txBody>
      </p:sp>
      <p:pic>
        <p:nvPicPr>
          <p:cNvPr id="18" name="Picture 2"/>
          <p:cNvPicPr/>
          <p:nvPr/>
        </p:nvPicPr>
        <p:blipFill rotWithShape="1">
          <a:blip r:embed="rId6"/>
          <a:srcRect l="8334" t="8805" r="5769" b="2816"/>
          <a:stretch/>
        </p:blipFill>
        <p:spPr bwMode="auto">
          <a:xfrm>
            <a:off x="3259395" y="264140"/>
            <a:ext cx="5897484" cy="28980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34019" y="6581431"/>
            <a:ext cx="2450894" cy="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altLang="en-US" sz="1400" b="1" i="1" dirty="0" smtClean="0">
                <a:solidFill>
                  <a:schemeClr val="bg1"/>
                </a:solidFill>
                <a:latin typeface="+mn-lt"/>
              </a:rPr>
              <a:t>Yoshioka+ 2014</a:t>
            </a:r>
            <a:endParaRPr lang="en-US" altLang="en-US" sz="14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221408" y="3027808"/>
            <a:ext cx="2450894" cy="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altLang="en-US" sz="1400" b="1" i="1" dirty="0" smtClean="0">
                <a:solidFill>
                  <a:schemeClr val="bg1"/>
                </a:solidFill>
                <a:latin typeface="+mn-lt"/>
              </a:rPr>
              <a:t>Schmidt+ 2018</a:t>
            </a:r>
            <a:endParaRPr lang="en-US" altLang="en-US" sz="1400" b="1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892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-1" y="3616001"/>
            <a:ext cx="2472745" cy="2122451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buNone/>
            </a:pPr>
            <a:r>
              <a:rPr lang="en-US" altLang="en-US" i="1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∙ </a:t>
            </a:r>
            <a:r>
              <a:rPr lang="en-US" altLang="en-US" i="1" dirty="0" smtClean="0">
                <a:solidFill>
                  <a:srgbClr val="CCFFCC"/>
                </a:solidFill>
                <a:sym typeface="Symbol" panose="05050102010706020507" pitchFamily="18" charset="2"/>
              </a:rPr>
              <a:t>Dawn / Dusk </a:t>
            </a:r>
          </a:p>
          <a:p>
            <a:pPr eaLnBrk="1" hangingPunct="1">
              <a:buNone/>
            </a:pPr>
            <a:r>
              <a:rPr lang="en-US" altLang="en-US" i="1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∙ </a:t>
            </a:r>
            <a:r>
              <a:rPr lang="en-US" altLang="en-US" i="1" dirty="0" smtClean="0">
                <a:solidFill>
                  <a:srgbClr val="CCFFCC"/>
                </a:solidFill>
                <a:sym typeface="Symbol" panose="05050102010706020507" pitchFamily="18" charset="2"/>
              </a:rPr>
              <a:t>Ribbon Width</a:t>
            </a:r>
          </a:p>
          <a:p>
            <a:pPr eaLnBrk="1" hangingPunct="1">
              <a:buNone/>
            </a:pPr>
            <a:r>
              <a:rPr lang="en-US" altLang="en-US" i="1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∙ </a:t>
            </a:r>
            <a:r>
              <a:rPr lang="en-US" altLang="en-US" i="1" dirty="0" smtClean="0">
                <a:solidFill>
                  <a:srgbClr val="CCFFCC"/>
                </a:solidFill>
                <a:sym typeface="Symbol" panose="05050102010706020507" pitchFamily="18" charset="2"/>
              </a:rPr>
              <a:t>Ribbon Location</a:t>
            </a:r>
          </a:p>
          <a:p>
            <a:pPr eaLnBrk="1" hangingPunct="1">
              <a:buNone/>
            </a:pPr>
            <a:r>
              <a:rPr lang="en-US" altLang="en-US" i="1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∙ S</a:t>
            </a:r>
            <a:r>
              <a:rPr lang="en-US" altLang="en-US" i="1" baseline="30000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+</a:t>
            </a:r>
            <a:r>
              <a:rPr lang="en-US" altLang="en-US" i="1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, S</a:t>
            </a:r>
            <a:r>
              <a:rPr lang="en-US" altLang="en-US" i="1" baseline="30000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++</a:t>
            </a:r>
            <a:r>
              <a:rPr lang="en-US" altLang="en-US" i="1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, O</a:t>
            </a:r>
            <a:r>
              <a:rPr lang="en-US" altLang="en-US" i="1" baseline="30000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+</a:t>
            </a:r>
            <a:r>
              <a:rPr lang="en-US" altLang="en-US" i="1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 smtClean="0">
                <a:solidFill>
                  <a:srgbClr val="CCFFCC"/>
                </a:solidFill>
                <a:sym typeface="Symbol" panose="05050102010706020507" pitchFamily="18" charset="2"/>
              </a:rPr>
              <a:t>radiance</a:t>
            </a:r>
          </a:p>
          <a:p>
            <a:pPr eaLnBrk="1" hangingPunct="1">
              <a:buNone/>
            </a:pPr>
            <a:endParaRPr lang="en-US" altLang="en-US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buNone/>
            </a:pPr>
            <a:endParaRPr lang="en-US" altLang="en-US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buNone/>
            </a:pPr>
            <a:endParaRPr lang="en-US" altLang="en-US" dirty="0" smtClean="0">
              <a:solidFill>
                <a:srgbClr val="CCFFCC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  <a:p>
            <a:pPr eaLnBrk="1" hangingPunct="1">
              <a:buNone/>
            </a:pPr>
            <a:endParaRPr lang="en-US" altLang="en-US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-1" y="1275009"/>
            <a:ext cx="2373087" cy="218187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  5 hours of observation maps radial and azimuthal structure…</a:t>
            </a:r>
            <a:endParaRPr lang="en-US" altLang="en-US" dirty="0" smtClean="0">
              <a:solidFill>
                <a:srgbClr val="CCFFCC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86" y="108488"/>
            <a:ext cx="6679215" cy="66792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5" y="108487"/>
            <a:ext cx="6679215" cy="667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2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/>
          </p:cNvPicPr>
          <p:nvPr/>
        </p:nvPicPr>
        <p:blipFill rotWithShape="1">
          <a:blip r:embed="rId3"/>
          <a:srcRect l="55333" t="12528" r="12467" b="49132"/>
          <a:stretch/>
        </p:blipFill>
        <p:spPr bwMode="auto">
          <a:xfrm>
            <a:off x="182880" y="1236717"/>
            <a:ext cx="8797701" cy="5352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613" y="1236717"/>
            <a:ext cx="3793968" cy="266990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927" y="3936386"/>
            <a:ext cx="3555585" cy="2437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16" y="1236717"/>
            <a:ext cx="3103658" cy="2868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253" y="4179467"/>
            <a:ext cx="2511132" cy="2375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742847" y="4566534"/>
                <a:ext cx="2479833" cy="9364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  <m:r>
                        <a:rPr lang="en-US" sz="18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18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8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</m:oMath>
                  </m:oMathPara>
                </a14:m>
                <a:endParaRPr lang="en-US" sz="1800" b="1" i="0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sz="900" b="1" i="0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800" b="0" dirty="0" smtClean="0">
                    <a:solidFill>
                      <a:schemeClr val="bg1"/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18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18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ϵ</m:t>
                    </m:r>
                    <m:f>
                      <m:fPr>
                        <m:ctrlP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2</m:t>
                        </m:r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𝜋𝛺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sSup>
                          <m:sSupPr>
                            <m:ctrlP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847" y="4566534"/>
                <a:ext cx="2479833" cy="9364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54260" y="4190982"/>
                <a:ext cx="2208725" cy="375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l-G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ϵ</m:t>
                          </m:r>
                          <m:r>
                            <m:rPr>
                              <m:sty m:val="p"/>
                            </m:rPr>
                            <a:rPr lang="el-G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p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260" y="4190982"/>
                <a:ext cx="2208725" cy="375552"/>
              </a:xfrm>
              <a:prstGeom prst="rect">
                <a:avLst/>
              </a:prstGeom>
              <a:blipFill rotWithShape="0">
                <a:blip r:embed="rId9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543"/>
            <a:ext cx="9144000" cy="1325563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800" dirty="0" err="1" smtClean="0"/>
              <a:t>Hisaki</a:t>
            </a:r>
            <a:r>
              <a:rPr lang="en-US" sz="4800" dirty="0" smtClean="0"/>
              <a:t> EUV Brightness Asymmetry</a:t>
            </a:r>
            <a:endParaRPr lang="en-US" sz="4800" dirty="0"/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7315201" y="6276332"/>
            <a:ext cx="172940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b="1" i="1" dirty="0" smtClean="0">
                <a:solidFill>
                  <a:schemeClr val="bg1"/>
                </a:solidFill>
                <a:latin typeface="+mn-lt"/>
              </a:rPr>
              <a:t>Murakami+ 2016</a:t>
            </a:r>
            <a:endParaRPr lang="en-US" altLang="en-US" sz="16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166642" y="4227980"/>
            <a:ext cx="17294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b="1" i="1" dirty="0" smtClean="0">
                <a:solidFill>
                  <a:schemeClr val="bg1"/>
                </a:solidFill>
                <a:latin typeface="+mn-lt"/>
              </a:rPr>
              <a:t>Barbosa &amp; </a:t>
            </a:r>
            <a:r>
              <a:rPr lang="en-US" altLang="en-US" sz="1600" b="1" i="1" dirty="0" err="1" smtClean="0">
                <a:solidFill>
                  <a:schemeClr val="bg1"/>
                </a:solidFill>
                <a:latin typeface="+mn-lt"/>
              </a:rPr>
              <a:t>Kivelson</a:t>
            </a:r>
            <a:r>
              <a:rPr lang="en-US" altLang="en-US" sz="1600" b="1" i="1" dirty="0" smtClean="0">
                <a:solidFill>
                  <a:schemeClr val="bg1"/>
                </a:solidFill>
                <a:latin typeface="+mn-lt"/>
              </a:rPr>
              <a:t> 1983</a:t>
            </a:r>
            <a:endParaRPr lang="en-US" altLang="en-US" sz="16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457205" y="1342155"/>
            <a:ext cx="17294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b="1" i="1" dirty="0" err="1" smtClean="0">
                <a:solidFill>
                  <a:schemeClr val="bg1"/>
                </a:solidFill>
                <a:latin typeface="+mn-lt"/>
              </a:rPr>
              <a:t>Sandel</a:t>
            </a:r>
            <a:r>
              <a:rPr lang="en-US" altLang="en-US" sz="1600" b="1" i="1" dirty="0" smtClean="0">
                <a:solidFill>
                  <a:schemeClr val="bg1"/>
                </a:solidFill>
                <a:latin typeface="+mn-lt"/>
              </a:rPr>
              <a:t> &amp; </a:t>
            </a:r>
            <a:r>
              <a:rPr lang="en-US" altLang="en-US" sz="1600" b="1" i="1" dirty="0" err="1" smtClean="0">
                <a:solidFill>
                  <a:schemeClr val="bg1"/>
                </a:solidFill>
                <a:latin typeface="+mn-lt"/>
              </a:rPr>
              <a:t>Broadfoot</a:t>
            </a:r>
            <a:r>
              <a:rPr lang="en-US" altLang="en-US" sz="1600" b="1" i="1" dirty="0" smtClean="0">
                <a:solidFill>
                  <a:schemeClr val="bg1"/>
                </a:solidFill>
                <a:latin typeface="+mn-lt"/>
              </a:rPr>
              <a:t> 1982</a:t>
            </a:r>
            <a:endParaRPr lang="en-US" altLang="en-US" sz="16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560385" y="2898582"/>
            <a:ext cx="16262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b="1" i="1" dirty="0" smtClean="0">
                <a:solidFill>
                  <a:schemeClr val="bg1"/>
                </a:solidFill>
                <a:latin typeface="+mn-lt"/>
              </a:rPr>
              <a:t>Implied offset </a:t>
            </a:r>
            <a:endParaRPr lang="en-US" altLang="en-US" sz="1600" b="1" i="1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41223" y="3006173"/>
                <a:ext cx="56137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223" y="3006173"/>
                <a:ext cx="561372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606467" y="5939021"/>
            <a:ext cx="1230923" cy="592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b="1" i="1" dirty="0" err="1" smtClean="0">
                <a:solidFill>
                  <a:schemeClr val="bg1"/>
                </a:solidFill>
                <a:latin typeface="+mn-lt"/>
              </a:rPr>
              <a:t>Ip</a:t>
            </a:r>
            <a:r>
              <a:rPr lang="en-US" altLang="en-US" sz="1600" b="1" i="1" dirty="0" smtClean="0">
                <a:solidFill>
                  <a:schemeClr val="bg1"/>
                </a:solidFill>
                <a:latin typeface="+mn-lt"/>
              </a:rPr>
              <a:t> &amp; </a:t>
            </a:r>
            <a:r>
              <a:rPr lang="en-US" altLang="en-US" sz="1600" b="1" i="1" dirty="0" err="1" smtClean="0">
                <a:solidFill>
                  <a:schemeClr val="bg1"/>
                </a:solidFill>
                <a:latin typeface="+mn-lt"/>
              </a:rPr>
              <a:t>Goertz</a:t>
            </a:r>
            <a:r>
              <a:rPr lang="en-US" altLang="en-US" sz="1600" b="1" i="1" dirty="0" smtClean="0">
                <a:solidFill>
                  <a:schemeClr val="bg1"/>
                </a:solidFill>
                <a:latin typeface="+mn-lt"/>
              </a:rPr>
              <a:t> 1983</a:t>
            </a:r>
            <a:endParaRPr lang="en-US" altLang="en-US" sz="1600" b="1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188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9772" y="1265553"/>
            <a:ext cx="5220148" cy="313208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" y="1270629"/>
            <a:ext cx="3877056" cy="3176016"/>
          </a:xfrm>
          <a:prstGeom prst="rect">
            <a:avLst/>
          </a:prstGeom>
        </p:spPr>
      </p:pic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517"/>
            <a:ext cx="9144000" cy="1325563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Dawn-Dusk Offset &amp; Wobble Motion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7030256"/>
                  </p:ext>
                </p:extLst>
              </p:nvPr>
            </p:nvGraphicFramePr>
            <p:xfrm>
              <a:off x="3896728" y="4451721"/>
              <a:ext cx="5153109" cy="179843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94916"/>
                    <a:gridCol w="1092501"/>
                    <a:gridCol w="1177383"/>
                    <a:gridCol w="923106"/>
                    <a:gridCol w="965203"/>
                  </a:tblGrid>
                  <a:tr h="48647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Mean </a:t>
                          </a:r>
                          <a:r>
                            <a:rPr lang="en-US" sz="1400" b="1" i="1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ρ</a:t>
                          </a:r>
                          <a:r>
                            <a:rPr lang="en-US" sz="1400" b="1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(R</a:t>
                          </a:r>
                          <a:r>
                            <a:rPr lang="en-US" sz="1400" b="1" baseline="-2500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J</a:t>
                          </a:r>
                          <a:r>
                            <a:rPr lang="en-US" sz="1400" b="1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40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Amplitude 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(R</a:t>
                          </a:r>
                          <a:r>
                            <a:rPr lang="en-US" sz="1400" b="1" baseline="-25000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J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Phase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effectLst/>
                              <a:latin typeface="Arial Unicode MS" panose="020B0604020202020204" pitchFamily="34" charset="-128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°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b="1" dirty="0" err="1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λ</a:t>
                          </a:r>
                          <a:r>
                            <a:rPr lang="en-US" sz="1400" b="1" baseline="-25000" dirty="0" err="1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III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Arial Unicode MS" panose="020B0604020202020204" pitchFamily="34" charset="-128"/>
                              <a:cs typeface="Times New Roman" panose="02020603050405020304" pitchFamily="18" charset="0"/>
                            </a:rPr>
                            <a:t>χ</a:t>
                          </a:r>
                          <a:r>
                            <a:rPr lang="en-US" sz="1400" b="1" baseline="-25000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Arial Unicode MS" panose="020B0604020202020204" pitchFamily="34" charset="-128"/>
                              <a:cs typeface="Times New Roman" panose="02020603050405020304" pitchFamily="18" charset="0"/>
                            </a:rPr>
                            <a:t>r</a:t>
                          </a:r>
                          <a:r>
                            <a:rPr lang="en-US" sz="1400" b="1" baseline="30000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Arial Unicode MS" panose="020B0604020202020204" pitchFamily="34" charset="-128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828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ST95 Sine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5.85 / 5.57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0.049 / 0.073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167 / 130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2.29 / 3.33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828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SM11 Sine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5.836 / 5.559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0.057 / 0.067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138 / 141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2.52 / 2.95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4825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Fit Sine</a:t>
                          </a:r>
                          <a:endParaRPr lang="en-US" sz="140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5.862</a:t>
                          </a:r>
                          <a:r>
                            <a:rPr lang="en-US" sz="1400" b="1" dirty="0" smtClean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/ </a:t>
                          </a:r>
                          <a:r>
                            <a:rPr lang="en-US" sz="1400" b="1" dirty="0" smtClean="0">
                              <a:solidFill>
                                <a:srgbClr val="0000FF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5.602</a:t>
                          </a:r>
                          <a:endParaRPr lang="en-US" sz="1400" b="1" dirty="0">
                            <a:solidFill>
                              <a:srgbClr val="0000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0.028</a:t>
                          </a:r>
                          <a:r>
                            <a:rPr lang="en-US" sz="1400" b="1" dirty="0" smtClean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/ </a:t>
                          </a:r>
                          <a:r>
                            <a:rPr lang="en-US" sz="1400" b="1" dirty="0" smtClean="0">
                              <a:solidFill>
                                <a:srgbClr val="0000FF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0.044</a:t>
                          </a:r>
                          <a:endParaRPr lang="en-US" sz="1400" b="1" dirty="0">
                            <a:solidFill>
                              <a:srgbClr val="0000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142</a:t>
                          </a:r>
                          <a:r>
                            <a:rPr lang="en-US" sz="1400" b="1" dirty="0" smtClean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/ </a:t>
                          </a:r>
                          <a:r>
                            <a:rPr lang="en-US" sz="1400" b="1" dirty="0" smtClean="0">
                              <a:solidFill>
                                <a:srgbClr val="0000FF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128</a:t>
                          </a:r>
                          <a:endParaRPr lang="en-US" sz="1400" b="1" dirty="0">
                            <a:solidFill>
                              <a:srgbClr val="0000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1.89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/</a:t>
                          </a:r>
                          <a:r>
                            <a:rPr lang="en-US" sz="1400" dirty="0">
                              <a:solidFill>
                                <a:srgbClr val="0000FF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1.80</a:t>
                          </a:r>
                          <a:endParaRPr lang="en-US" sz="1400" dirty="0">
                            <a:solidFill>
                              <a:srgbClr val="0000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49793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Fit Constant L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5.863 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/ </a:t>
                          </a:r>
                          <a:r>
                            <a:rPr lang="en-US" sz="1400" dirty="0" smtClean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5.601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0.131 (fixed)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141 (peak; fixed)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5.71 / 4.64 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7030256"/>
                  </p:ext>
                </p:extLst>
              </p:nvPr>
            </p:nvGraphicFramePr>
            <p:xfrm>
              <a:off x="3896728" y="4451721"/>
              <a:ext cx="5153109" cy="179843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94916"/>
                    <a:gridCol w="1092501"/>
                    <a:gridCol w="1177383"/>
                    <a:gridCol w="923106"/>
                    <a:gridCol w="965203"/>
                  </a:tblGrid>
                  <a:tr h="48647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Mean </a:t>
                          </a:r>
                          <a:r>
                            <a:rPr lang="en-US" sz="1400" b="1" i="1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ρ</a:t>
                          </a:r>
                          <a:r>
                            <a:rPr lang="en-US" sz="1400" b="1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(R</a:t>
                          </a:r>
                          <a:r>
                            <a:rPr lang="en-US" sz="1400" b="1" baseline="-2500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J</a:t>
                          </a:r>
                          <a:r>
                            <a:rPr lang="en-US" sz="1400" b="1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40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Amplitude 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(R</a:t>
                          </a:r>
                          <a:r>
                            <a:rPr lang="en-US" sz="1400" b="1" baseline="-25000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J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7"/>
                          <a:stretch>
                            <a:fillRect l="-353289" t="-11250" r="-106579" b="-28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Arial Unicode MS" panose="020B0604020202020204" pitchFamily="34" charset="-128"/>
                              <a:cs typeface="Times New Roman" panose="02020603050405020304" pitchFamily="18" charset="0"/>
                            </a:rPr>
                            <a:t>χ</a:t>
                          </a:r>
                          <a:r>
                            <a:rPr lang="en-US" sz="1400" b="1" baseline="-25000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Arial Unicode MS" panose="020B0604020202020204" pitchFamily="34" charset="-128"/>
                              <a:cs typeface="Times New Roman" panose="02020603050405020304" pitchFamily="18" charset="0"/>
                            </a:rPr>
                            <a:t>r</a:t>
                          </a:r>
                          <a:r>
                            <a:rPr lang="en-US" sz="1400" b="1" baseline="30000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Arial Unicode MS" panose="020B0604020202020204" pitchFamily="34" charset="-128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828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ST95 Sine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5.85 / 5.57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0.049 / 0.073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167 / 130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2.29 / 3.33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828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SM11 Sine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5.836 / 5.559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0.057 / 0.067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138 / 141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2.52 / 2.95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4825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Fit Sine</a:t>
                          </a:r>
                          <a:endParaRPr lang="en-US" sz="140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5.862</a:t>
                          </a:r>
                          <a:r>
                            <a:rPr lang="en-US" sz="1400" b="1" dirty="0" smtClean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/ </a:t>
                          </a:r>
                          <a:r>
                            <a:rPr lang="en-US" sz="1400" b="1" dirty="0" smtClean="0">
                              <a:solidFill>
                                <a:srgbClr val="0000FF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5.602</a:t>
                          </a:r>
                          <a:endParaRPr lang="en-US" sz="1400" b="1" dirty="0">
                            <a:solidFill>
                              <a:srgbClr val="0000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0.028</a:t>
                          </a:r>
                          <a:r>
                            <a:rPr lang="en-US" sz="1400" b="1" dirty="0" smtClean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/ </a:t>
                          </a:r>
                          <a:r>
                            <a:rPr lang="en-US" sz="1400" b="1" dirty="0" smtClean="0">
                              <a:solidFill>
                                <a:srgbClr val="0000FF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0.044</a:t>
                          </a:r>
                          <a:endParaRPr lang="en-US" sz="1400" b="1" dirty="0">
                            <a:solidFill>
                              <a:srgbClr val="0000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142</a:t>
                          </a:r>
                          <a:r>
                            <a:rPr lang="en-US" sz="1400" b="1" dirty="0" smtClean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/ </a:t>
                          </a:r>
                          <a:r>
                            <a:rPr lang="en-US" sz="1400" b="1" dirty="0" smtClean="0">
                              <a:solidFill>
                                <a:srgbClr val="0000FF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128</a:t>
                          </a:r>
                          <a:endParaRPr lang="en-US" sz="1400" b="1" dirty="0">
                            <a:solidFill>
                              <a:srgbClr val="0000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1.89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/</a:t>
                          </a:r>
                          <a:r>
                            <a:rPr lang="en-US" sz="1400" dirty="0">
                              <a:solidFill>
                                <a:srgbClr val="0000FF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1.80</a:t>
                          </a:r>
                          <a:endParaRPr lang="en-US" sz="1400" dirty="0">
                            <a:solidFill>
                              <a:srgbClr val="0000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49793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Fit Constant L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5.863 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/ </a:t>
                          </a:r>
                          <a:r>
                            <a:rPr lang="en-US" sz="1400" dirty="0" smtClean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5.601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0.131 (fixed)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141 (peak; fixed)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5.71 / 4.64 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-43347" y="4643516"/>
                <a:ext cx="3845914" cy="1682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defTabSz="685800" eaLnBrk="1" fontAlgn="auto" hangingPunct="1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000" i="1" dirty="0" smtClean="0">
                    <a:solidFill>
                      <a:srgbClr val="CCFFFF"/>
                    </a:solidFill>
                    <a:latin typeface="Corbel" panose="020B0503020204020204"/>
                  </a:rPr>
                  <a:t>Dawn-Dusk asymmetry in radius and amplitude.</a:t>
                </a:r>
              </a:p>
              <a:p>
                <a:pPr marL="171450" indent="-171450" defTabSz="685800" eaLnBrk="1" fontAlgn="auto" hangingPunct="1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CFF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000" i="1">
                        <a:solidFill>
                          <a:srgbClr val="CCFFFF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000" i="1" dirty="0" smtClean="0">
                    <a:solidFill>
                      <a:srgbClr val="CCFFFF"/>
                    </a:solidFill>
                    <a:latin typeface="Corbel" panose="020B0503020204020204"/>
                  </a:rPr>
                  <a:t>0.025 </a:t>
                </a:r>
                <a:r>
                  <a:rPr lang="en-US" sz="2000" i="1" dirty="0">
                    <a:solidFill>
                      <a:srgbClr val="CCFFFF"/>
                    </a:solidFill>
                    <a:latin typeface="Corbel" panose="020B0503020204020204"/>
                  </a:rPr>
                  <a:t>m</a:t>
                </a:r>
                <a:r>
                  <a:rPr lang="en-US" sz="2000" i="1" dirty="0" smtClean="0">
                    <a:solidFill>
                      <a:srgbClr val="CCFFFF"/>
                    </a:solidFill>
                    <a:latin typeface="Corbel" panose="020B0503020204020204"/>
                  </a:rPr>
                  <a:t>atches </a:t>
                </a:r>
                <a:r>
                  <a:rPr lang="en-US" sz="2000" i="1" dirty="0">
                    <a:solidFill>
                      <a:srgbClr val="CCFFFF"/>
                    </a:solidFill>
                    <a:latin typeface="Corbel" panose="020B0503020204020204"/>
                  </a:rPr>
                  <a:t>UV </a:t>
                </a:r>
                <a:r>
                  <a:rPr lang="en-US" sz="2000" i="1" dirty="0" smtClean="0">
                    <a:solidFill>
                      <a:srgbClr val="CCFFFF"/>
                    </a:solidFill>
                    <a:latin typeface="Corbel" panose="020B0503020204020204"/>
                  </a:rPr>
                  <a:t>brightness,    but </a:t>
                </a:r>
                <a:r>
                  <a:rPr lang="en-US" sz="2000" i="1" dirty="0">
                    <a:solidFill>
                      <a:srgbClr val="CCFFFF"/>
                    </a:solidFill>
                    <a:latin typeface="Corbel" panose="020B0503020204020204"/>
                  </a:rPr>
                  <a:t>is it that due to </a:t>
                </a:r>
                <a:r>
                  <a:rPr lang="en-US" sz="2000" i="1" dirty="0" smtClean="0">
                    <a:solidFill>
                      <a:srgbClr val="CCFFFF"/>
                    </a:solidFill>
                    <a:latin typeface="Corbel" panose="020B0503020204020204"/>
                  </a:rPr>
                  <a:t>n</a:t>
                </a:r>
                <a:r>
                  <a:rPr lang="en-US" sz="2000" i="1" baseline="-25000" dirty="0" smtClean="0">
                    <a:solidFill>
                      <a:srgbClr val="CCFFFF"/>
                    </a:solidFill>
                    <a:latin typeface="Corbel" panose="020B0503020204020204"/>
                  </a:rPr>
                  <a:t>e-</a:t>
                </a:r>
                <a:r>
                  <a:rPr lang="en-US" sz="2000" i="1" dirty="0" smtClean="0">
                    <a:solidFill>
                      <a:srgbClr val="CCFFFF"/>
                    </a:solidFill>
                    <a:latin typeface="Corbel" panose="020B0503020204020204"/>
                  </a:rPr>
                  <a:t> </a:t>
                </a:r>
                <a:r>
                  <a:rPr lang="en-US" sz="2000" i="1" dirty="0" err="1" smtClean="0">
                    <a:solidFill>
                      <a:srgbClr val="CCFFFF"/>
                    </a:solidFill>
                    <a:latin typeface="Corbel" panose="020B0503020204020204"/>
                  </a:rPr>
                  <a:t>T</a:t>
                </a:r>
                <a:r>
                  <a:rPr lang="en-US" sz="2000" i="1" baseline="-25000" dirty="0" err="1" smtClean="0">
                    <a:solidFill>
                      <a:srgbClr val="CCFFFF"/>
                    </a:solidFill>
                    <a:latin typeface="Corbel" panose="020B0503020204020204"/>
                  </a:rPr>
                  <a:t>e</a:t>
                </a:r>
                <a:r>
                  <a:rPr lang="en-US" sz="2000" i="1" baseline="-25000" dirty="0" smtClean="0">
                    <a:solidFill>
                      <a:srgbClr val="CCFFFF"/>
                    </a:solidFill>
                    <a:latin typeface="Corbel" panose="020B0503020204020204"/>
                  </a:rPr>
                  <a:t>-</a:t>
                </a:r>
                <a:r>
                  <a:rPr lang="en-US" sz="2000" i="1" dirty="0" smtClean="0">
                    <a:solidFill>
                      <a:srgbClr val="CCFFFF"/>
                    </a:solidFill>
                    <a:latin typeface="Corbel" panose="020B0503020204020204"/>
                  </a:rPr>
                  <a:t> </a:t>
                </a:r>
                <a:r>
                  <a:rPr lang="en-US" sz="2000" i="1" dirty="0">
                    <a:solidFill>
                      <a:srgbClr val="CCFFFF"/>
                    </a:solidFill>
                    <a:latin typeface="Corbel" panose="020B0503020204020204"/>
                  </a:rPr>
                  <a:t>or both</a:t>
                </a:r>
                <a:r>
                  <a:rPr lang="en-US" sz="2000" i="1" dirty="0" smtClean="0">
                    <a:solidFill>
                      <a:srgbClr val="CCFFFF"/>
                    </a:solidFill>
                    <a:latin typeface="Corbel" panose="020B0503020204020204"/>
                  </a:rPr>
                  <a:t>?</a:t>
                </a:r>
              </a:p>
              <a:p>
                <a:pPr marL="171450" indent="-171450" defTabSz="685800" eaLnBrk="1" fontAlgn="auto" hangingPunct="1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000" i="1" dirty="0" smtClean="0">
                    <a:solidFill>
                      <a:srgbClr val="CCFFFF"/>
                    </a:solidFill>
                    <a:latin typeface="Corbel" panose="020B0503020204020204"/>
                  </a:rPr>
                  <a:t>Scatter exceeds the error margins.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347" y="4643516"/>
                <a:ext cx="3845914" cy="1682512"/>
              </a:xfrm>
              <a:prstGeom prst="rect">
                <a:avLst/>
              </a:prstGeom>
              <a:blipFill rotWithShape="0">
                <a:blip r:embed="rId8"/>
                <a:stretch>
                  <a:fillRect l="-1426" t="-3986" r="-5864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0" y="6287495"/>
            <a:ext cx="9143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i="1" dirty="0" smtClean="0">
                <a:solidFill>
                  <a:srgbClr val="CCFFFF"/>
                </a:solidFill>
                <a:latin typeface="Corbel" panose="020B0503020204020204"/>
              </a:rPr>
              <a:t>Densest region interacts with Io under specific criteria: Dawn LT, 130</a:t>
            </a:r>
            <a:r>
              <a:rPr lang="en-US" i="1" dirty="0" smtClean="0">
                <a:solidFill>
                  <a:srgbClr val="CC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°</a:t>
            </a:r>
            <a:r>
              <a:rPr lang="en-US" i="1" dirty="0" smtClean="0">
                <a:solidFill>
                  <a:srgbClr val="CCFFFF"/>
                </a:solidFill>
                <a:latin typeface="Corbel" panose="020B0503020204020204"/>
              </a:rPr>
              <a:t>  </a:t>
            </a:r>
            <a:r>
              <a:rPr lang="el-GR" i="1" dirty="0" smtClean="0">
                <a:solidFill>
                  <a:srgbClr val="CCFFFF"/>
                </a:solidFill>
                <a:latin typeface="Corbel" panose="020B0503020204020204"/>
              </a:rPr>
              <a:t>λ</a:t>
            </a:r>
            <a:r>
              <a:rPr lang="en-US" i="1" baseline="-25000" dirty="0" smtClean="0">
                <a:solidFill>
                  <a:srgbClr val="CCFFFF"/>
                </a:solidFill>
                <a:latin typeface="Corbel" panose="020B0503020204020204"/>
              </a:rPr>
              <a:t>III</a:t>
            </a:r>
            <a:endParaRPr lang="en-US" i="1" baseline="-25000" dirty="0">
              <a:solidFill>
                <a:srgbClr val="CCFFFF"/>
              </a:solidFill>
              <a:latin typeface="Corbel" panose="020B0503020204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106133" y="2504449"/>
                <a:ext cx="56137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33" y="2504449"/>
                <a:ext cx="561372" cy="70788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/>
          <p:cNvCxnSpPr/>
          <p:nvPr/>
        </p:nvCxnSpPr>
        <p:spPr>
          <a:xfrm flipV="1">
            <a:off x="3667505" y="2425256"/>
            <a:ext cx="0" cy="117218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75641" y="1347355"/>
            <a:ext cx="15338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altLang="en-US" sz="1400" b="1" i="1" dirty="0" smtClean="0">
                <a:solidFill>
                  <a:schemeClr val="bg1"/>
                </a:solidFill>
                <a:latin typeface="+mn-lt"/>
              </a:rPr>
              <a:t>Schneider &amp; </a:t>
            </a:r>
            <a:r>
              <a:rPr lang="en-US" altLang="en-US" sz="1400" b="1" i="1" dirty="0" err="1" smtClean="0">
                <a:solidFill>
                  <a:schemeClr val="bg1"/>
                </a:solidFill>
                <a:latin typeface="+mn-lt"/>
              </a:rPr>
              <a:t>Trauger</a:t>
            </a:r>
            <a:r>
              <a:rPr lang="en-US" altLang="en-US" sz="1400" b="1" i="1" dirty="0" smtClean="0">
                <a:solidFill>
                  <a:schemeClr val="bg1"/>
                </a:solidFill>
                <a:latin typeface="+mn-lt"/>
              </a:rPr>
              <a:t> 1995</a:t>
            </a:r>
            <a:endParaRPr lang="en-US" altLang="en-US" sz="1400" b="1" i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L_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92716" y="4392076"/>
            <a:ext cx="5156570" cy="2578286"/>
          </a:xfrm>
          <a:prstGeom prst="rect">
            <a:avLst/>
          </a:prstGeom>
        </p:spPr>
      </p:pic>
      <p:cxnSp>
        <p:nvCxnSpPr>
          <p:cNvPr id="15" name="Connecteur droit avec flèche 14"/>
          <p:cNvCxnSpPr/>
          <p:nvPr/>
        </p:nvCxnSpPr>
        <p:spPr>
          <a:xfrm>
            <a:off x="7944466" y="4752893"/>
            <a:ext cx="437534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4562474" y="4738766"/>
            <a:ext cx="38100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805051" y="1319638"/>
            <a:ext cx="1533895" cy="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altLang="en-US" sz="1400" b="1" i="1" dirty="0" smtClean="0">
                <a:solidFill>
                  <a:schemeClr val="bg1"/>
                </a:solidFill>
                <a:latin typeface="+mn-lt"/>
              </a:rPr>
              <a:t>Schmidt+ 2018</a:t>
            </a:r>
            <a:endParaRPr lang="en-US" altLang="en-US" sz="1400" b="1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114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9908"/>
            <a:ext cx="9144000" cy="1325563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Cold Torus Wobble Motion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87185" y="5592034"/>
            <a:ext cx="437881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i="1" dirty="0" smtClean="0">
                <a:solidFill>
                  <a:srgbClr val="CCFFFF"/>
                </a:solidFill>
                <a:latin typeface="Corbel" panose="020B0503020204020204"/>
              </a:rPr>
              <a:t>Cold </a:t>
            </a:r>
            <a:r>
              <a:rPr lang="en-US" i="1" dirty="0">
                <a:solidFill>
                  <a:srgbClr val="CCFFFF"/>
                </a:solidFill>
                <a:latin typeface="Corbel" panose="020B0503020204020204"/>
              </a:rPr>
              <a:t>torus </a:t>
            </a:r>
            <a:r>
              <a:rPr lang="en-US" i="1" dirty="0" smtClean="0">
                <a:solidFill>
                  <a:srgbClr val="CCFFFF"/>
                </a:solidFill>
                <a:latin typeface="Corbel" panose="020B0503020204020204"/>
              </a:rPr>
              <a:t>and the </a:t>
            </a:r>
            <a:r>
              <a:rPr lang="en-US" i="1" dirty="0">
                <a:solidFill>
                  <a:srgbClr val="CCFFFF"/>
                </a:solidFill>
                <a:latin typeface="Corbel" panose="020B0503020204020204"/>
              </a:rPr>
              <a:t>r</a:t>
            </a:r>
            <a:r>
              <a:rPr lang="en-US" i="1" dirty="0" smtClean="0">
                <a:solidFill>
                  <a:srgbClr val="CCFFFF"/>
                </a:solidFill>
                <a:latin typeface="Corbel" panose="020B0503020204020204"/>
              </a:rPr>
              <a:t>ibbon have  </a:t>
            </a:r>
            <a:r>
              <a:rPr lang="en-US" i="1" u="sng" dirty="0">
                <a:solidFill>
                  <a:srgbClr val="CCFFFF"/>
                </a:solidFill>
                <a:latin typeface="Corbel" panose="020B0503020204020204"/>
              </a:rPr>
              <a:t>different</a:t>
            </a:r>
            <a:r>
              <a:rPr lang="en-US" i="1" dirty="0">
                <a:solidFill>
                  <a:srgbClr val="CCFFFF"/>
                </a:solidFill>
                <a:latin typeface="Corbel" panose="020B0503020204020204"/>
              </a:rPr>
              <a:t> wobbling motion </a:t>
            </a:r>
            <a:endParaRPr lang="en-US" i="1" baseline="-25000" dirty="0">
              <a:solidFill>
                <a:srgbClr val="CCFFFF"/>
              </a:solidFill>
              <a:latin typeface="Corbel" panose="020B0503020204020204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30" y="861910"/>
            <a:ext cx="4165055" cy="429669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714" y="5174092"/>
            <a:ext cx="3932027" cy="16092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5429" y="4844677"/>
            <a:ext cx="223275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sz="1600" i="1" dirty="0" smtClean="0">
                <a:solidFill>
                  <a:schemeClr val="bg1"/>
                </a:solidFill>
                <a:latin typeface="Corbel" panose="020B0503020204020204"/>
              </a:rPr>
              <a:t>Herbert et al. (2008)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5"/>
          <a:srcRect r="3058"/>
          <a:stretch/>
        </p:blipFill>
        <p:spPr>
          <a:xfrm>
            <a:off x="4588920" y="861910"/>
            <a:ext cx="4165318" cy="42966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7827239" y="2752359"/>
            <a:ext cx="16531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Horizontal offset</a:t>
            </a:r>
            <a:endParaRPr lang="en-US" sz="1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52208" y="4860160"/>
            <a:ext cx="223275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sz="1600" i="1" dirty="0" smtClean="0">
                <a:solidFill>
                  <a:schemeClr val="bg1"/>
                </a:solidFill>
                <a:latin typeface="Corbel" panose="020B0503020204020204"/>
              </a:rPr>
              <a:t>Schmidt et al. (2018)</a:t>
            </a:r>
          </a:p>
        </p:txBody>
      </p:sp>
    </p:spTree>
    <p:extLst>
      <p:ext uri="{BB962C8B-B14F-4D97-AF65-F5344CB8AC3E}">
        <p14:creationId xmlns:p14="http://schemas.microsoft.com/office/powerpoint/2010/main" val="147184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/>
        </p:nvPicPr>
        <p:blipFill rotWithShape="1">
          <a:blip r:embed="rId3"/>
          <a:srcRect l="55333" t="12528" r="12467" b="49132"/>
          <a:stretch/>
        </p:blipFill>
        <p:spPr bwMode="auto">
          <a:xfrm>
            <a:off x="94129" y="1122953"/>
            <a:ext cx="8947311" cy="52207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543"/>
            <a:ext cx="9144000" cy="1325563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b="1" dirty="0" smtClean="0"/>
              <a:t>E</a:t>
            </a:r>
            <a:r>
              <a:rPr lang="en-US" sz="4000" dirty="0"/>
              <a:t>-</a:t>
            </a:r>
            <a:r>
              <a:rPr lang="en-US" sz="4000" dirty="0" smtClean="0"/>
              <a:t>Field Magnitude &amp; Orientation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498963" y="1297807"/>
            <a:ext cx="29477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</a:t>
            </a:r>
            <a:r>
              <a:rPr lang="en-US" sz="1400" b="1" baseline="-25000" dirty="0" err="1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3.8 mV / m, </a:t>
            </a:r>
            <a:r>
              <a:rPr lang="el-GR" sz="14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φ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~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-10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°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3868734" y="5347243"/>
            <a:ext cx="5100644" cy="920659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en-US" i="1" dirty="0" smtClean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 E-Field is </a:t>
            </a:r>
            <a:r>
              <a:rPr lang="en-US" altLang="en-US" i="1" u="sng" dirty="0" smtClean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variable</a:t>
            </a:r>
            <a:r>
              <a:rPr lang="en-US" altLang="en-US" i="1" dirty="0" smtClean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- average direction from parallax is imprecise. </a:t>
            </a:r>
            <a:endParaRPr lang="en-US" altLang="en-US" i="1" dirty="0" smtClean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i="1" dirty="0" smtClean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 smtClean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i="1" dirty="0" smtClean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i="1" dirty="0" smtClean="0">
              <a:solidFill>
                <a:schemeClr val="bg1"/>
              </a:solidFill>
              <a:sym typeface="Symbol" panose="05050102010706020507" pitchFamily="18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03" y="1270668"/>
            <a:ext cx="3623605" cy="5073021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713614" y="2854717"/>
            <a:ext cx="2695032" cy="100090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-102559" y="6014353"/>
            <a:ext cx="172940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b="1" i="1" dirty="0" smtClean="0">
                <a:solidFill>
                  <a:schemeClr val="bg1"/>
                </a:solidFill>
                <a:latin typeface="+mn-lt"/>
              </a:rPr>
              <a:t>Vogt+ 2014</a:t>
            </a:r>
            <a:endParaRPr lang="en-US" altLang="en-US" sz="1600" b="1" i="1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22" name="Straight Arrow Connector 36"/>
          <p:cNvCxnSpPr/>
          <p:nvPr/>
        </p:nvCxnSpPr>
        <p:spPr>
          <a:xfrm flipH="1" flipV="1">
            <a:off x="423746" y="2966229"/>
            <a:ext cx="313097" cy="89459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711" y="1127818"/>
            <a:ext cx="5243333" cy="522508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037052" y="1979542"/>
            <a:ext cx="1482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</a:t>
            </a:r>
            <a:r>
              <a:rPr lang="en-US" sz="1400" b="1" baseline="-250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6.5 mV/m </a:t>
            </a:r>
          </a:p>
          <a:p>
            <a:r>
              <a:rPr lang="el-G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φ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+20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°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384" name="Rectangle 272383"/>
          <p:cNvSpPr/>
          <p:nvPr/>
        </p:nvSpPr>
        <p:spPr>
          <a:xfrm>
            <a:off x="3408646" y="1729399"/>
            <a:ext cx="25385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 smtClean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Voyager 1 &amp; Galileo J0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3703080" y="1437019"/>
            <a:ext cx="172940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b="1" i="1" dirty="0" smtClean="0">
                <a:solidFill>
                  <a:schemeClr val="bg1"/>
                </a:solidFill>
                <a:latin typeface="+mn-lt"/>
              </a:rPr>
              <a:t>Smyth+ 2011</a:t>
            </a:r>
            <a:endParaRPr lang="en-US" altLang="en-US" sz="1600" b="1" i="1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5" name="Straight Arrow Connector 36"/>
          <p:cNvCxnSpPr/>
          <p:nvPr/>
        </p:nvCxnSpPr>
        <p:spPr>
          <a:xfrm flipV="1">
            <a:off x="713846" y="3064260"/>
            <a:ext cx="267364" cy="79136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6"/>
          <a:srcRect l="3297" t="3635" r="3253"/>
          <a:stretch/>
        </p:blipFill>
        <p:spPr>
          <a:xfrm>
            <a:off x="3619193" y="1633606"/>
            <a:ext cx="5401977" cy="371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9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72384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3"/>
          <p:cNvPicPr>
            <a:picLocks noChangeAspect="1"/>
          </p:cNvPicPr>
          <p:nvPr/>
        </p:nvPicPr>
        <p:blipFill rotWithShape="1">
          <a:blip r:embed="rId2"/>
          <a:srcRect t="6107" r="4810"/>
          <a:stretch/>
        </p:blipFill>
        <p:spPr>
          <a:xfrm>
            <a:off x="5330283" y="2566410"/>
            <a:ext cx="3769111" cy="297351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4" y="2566411"/>
            <a:ext cx="5395219" cy="2972564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560026" y="5278479"/>
            <a:ext cx="20908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i="1" dirty="0" smtClean="0">
                <a:solidFill>
                  <a:schemeClr val="bg1"/>
                </a:solidFill>
                <a:latin typeface="+mn-lt"/>
              </a:rPr>
              <a:t>Murakami+ 2016</a:t>
            </a:r>
            <a:endParaRPr lang="en-US" altLang="en-US" sz="16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72558" y="1921081"/>
            <a:ext cx="209085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3200" b="1" dirty="0" smtClean="0">
                <a:solidFill>
                  <a:srgbClr val="CCFFCC"/>
                </a:solidFill>
                <a:latin typeface="+mn-lt"/>
              </a:rPr>
              <a:t>APO Data</a:t>
            </a:r>
            <a:endParaRPr lang="en-US" altLang="en-US" sz="3200" b="1" dirty="0">
              <a:solidFill>
                <a:srgbClr val="CCFFCC"/>
              </a:solidFill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72323" y="1909931"/>
            <a:ext cx="24049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3200" b="1" dirty="0" smtClean="0">
                <a:solidFill>
                  <a:srgbClr val="CCFFCC"/>
                </a:solidFill>
                <a:latin typeface="+mn-lt"/>
              </a:rPr>
              <a:t>Hisaka Data</a:t>
            </a:r>
            <a:endParaRPr lang="en-US" altLang="en-US" sz="3200" b="1" dirty="0">
              <a:solidFill>
                <a:srgbClr val="CCFFCC"/>
              </a:solidFill>
              <a:latin typeface="+mn-lt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515094"/>
            <a:ext cx="9144000" cy="1325563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Unlike </a:t>
            </a:r>
            <a:r>
              <a:rPr lang="en-US" sz="4000" dirty="0"/>
              <a:t>the expected UV relation, no correlation between E and </a:t>
            </a:r>
            <a:r>
              <a:rPr lang="en-US" sz="4000" dirty="0" smtClean="0"/>
              <a:t>Dawn/Dusk…</a:t>
            </a:r>
            <a:endParaRPr lang="en-US" sz="4000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5754" y="5805025"/>
            <a:ext cx="8992551" cy="1061136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dirty="0" smtClean="0">
                <a:solidFill>
                  <a:srgbClr val="CCFFFF"/>
                </a:solidFill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rgbClr val="CCFFFF"/>
                </a:solidFill>
              </a:rPr>
              <a:t>Dawn/dusk brightness asymmetry is driven by adiabatic heating, </a:t>
            </a:r>
          </a:p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dirty="0" smtClean="0">
                <a:solidFill>
                  <a:srgbClr val="CCFFFF"/>
                </a:solidFill>
              </a:rPr>
              <a:t>not by plasma density.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 smtClean="0">
              <a:solidFill>
                <a:srgbClr val="CCFFCC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 smtClean="0">
              <a:solidFill>
                <a:srgbClr val="CCFFCC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5894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4112"/>
            <a:ext cx="9144000" cy="1325563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dirty="0" err="1" smtClean="0"/>
              <a:t>T</a:t>
            </a:r>
            <a:r>
              <a:rPr lang="en-US" sz="4000" baseline="-25000" dirty="0" err="1" smtClean="0"/>
              <a:t>e</a:t>
            </a:r>
            <a:r>
              <a:rPr lang="en-US" sz="4000" baseline="-25000" dirty="0" smtClean="0"/>
              <a:t>-</a:t>
            </a:r>
            <a:r>
              <a:rPr lang="en-US" sz="4000" dirty="0" smtClean="0"/>
              <a:t> &amp; n</a:t>
            </a:r>
            <a:r>
              <a:rPr lang="en-US" sz="4000" baseline="-25000" dirty="0" smtClean="0"/>
              <a:t>e-</a:t>
            </a:r>
            <a:r>
              <a:rPr lang="en-US" sz="4000" dirty="0" smtClean="0"/>
              <a:t> Retrieval from Emission Profiles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340315" y="4550894"/>
            <a:ext cx="384743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Einstein </a:t>
            </a:r>
            <a:r>
              <a:rPr lang="en-US" altLang="en-US" sz="2000" dirty="0" err="1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A</a:t>
            </a:r>
            <a:r>
              <a:rPr lang="en-US" altLang="en-US" sz="2000" baseline="-25000" dirty="0" err="1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ji</a:t>
            </a:r>
            <a:r>
              <a:rPr lang="en-US" altLang="en-US" sz="2000" dirty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and state degeneracy give line ratios</a:t>
            </a:r>
            <a:r>
              <a:rPr lang="en-US" altLang="en-US" sz="2000" dirty="0" smtClean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.</a:t>
            </a:r>
          </a:p>
          <a:p>
            <a:pPr marL="342900" indent="-342900" eaLnBrk="1" hangingPunct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e- impacts </a:t>
            </a:r>
            <a:r>
              <a:rPr lang="en-US" altLang="en-US" sz="2000" dirty="0" smtClean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yield collisional </a:t>
            </a:r>
            <a:r>
              <a:rPr lang="en-US" altLang="en-US" sz="2000" dirty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excitations / de-excitations. </a:t>
            </a:r>
            <a:endParaRPr lang="en-US" altLang="en-US" sz="2000" i="1" dirty="0">
              <a:solidFill>
                <a:srgbClr val="CCFFCC"/>
              </a:solidFill>
              <a:latin typeface="+mn-lt"/>
              <a:sym typeface="Symbol" panose="05050102010706020507" pitchFamily="18" charset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01554" y="4107900"/>
            <a:ext cx="44757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10000"/>
              </a:lnSpc>
            </a:pPr>
            <a:r>
              <a:rPr lang="en-US" altLang="en-US" sz="2000" b="1" dirty="0" smtClean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Collisional </a:t>
            </a:r>
            <a:r>
              <a:rPr lang="en-US" altLang="en-US" sz="2000" b="1" dirty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&amp; R</a:t>
            </a:r>
            <a:r>
              <a:rPr lang="en-US" altLang="en-US" sz="2000" b="1" dirty="0" smtClean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adiative </a:t>
            </a:r>
            <a:r>
              <a:rPr lang="en-US" altLang="en-US" sz="2000" b="1" dirty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E</a:t>
            </a:r>
            <a:r>
              <a:rPr lang="en-US" altLang="en-US" sz="2000" b="1" dirty="0" smtClean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quilibrium</a:t>
            </a:r>
            <a:endParaRPr lang="en-US" altLang="en-US" sz="2000" b="1" dirty="0">
              <a:solidFill>
                <a:srgbClr val="CCFFCC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000859" y="5874964"/>
                <a:ext cx="3457886" cy="899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𝒅𝒍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859" y="5874964"/>
                <a:ext cx="3457886" cy="8996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7115280" y="5886245"/>
            <a:ext cx="18917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10000"/>
              </a:lnSpc>
            </a:pPr>
            <a:r>
              <a:rPr lang="en-US" altLang="en-US" sz="2000" dirty="0" smtClean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How to treat line of sight?</a:t>
            </a:r>
            <a:endParaRPr lang="en-US" altLang="en-US" sz="2000" dirty="0"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</p:txBody>
      </p:sp>
      <p:pic>
        <p:nvPicPr>
          <p:cNvPr id="16" name="Picture 28"/>
          <p:cNvPicPr>
            <a:picLocks noChangeAspect="1"/>
          </p:cNvPicPr>
          <p:nvPr/>
        </p:nvPicPr>
        <p:blipFill rotWithShape="1">
          <a:blip r:embed="rId4"/>
          <a:srcRect t="91780"/>
          <a:stretch/>
        </p:blipFill>
        <p:spPr>
          <a:xfrm>
            <a:off x="356759" y="5961646"/>
            <a:ext cx="8443230" cy="694040"/>
          </a:xfrm>
          <a:prstGeom prst="rect">
            <a:avLst/>
          </a:prstGeom>
        </p:spPr>
      </p:pic>
      <p:pic>
        <p:nvPicPr>
          <p:cNvPr id="17" name="Picture 28"/>
          <p:cNvPicPr>
            <a:picLocks/>
          </p:cNvPicPr>
          <p:nvPr/>
        </p:nvPicPr>
        <p:blipFill rotWithShape="1">
          <a:blip r:embed="rId4"/>
          <a:srcRect l="94388" t="91781" b="-6302"/>
          <a:stretch/>
        </p:blipFill>
        <p:spPr>
          <a:xfrm flipH="1">
            <a:off x="8188917" y="810346"/>
            <a:ext cx="611071" cy="9381404"/>
          </a:xfrm>
          <a:prstGeom prst="rect">
            <a:avLst/>
          </a:prstGeom>
        </p:spPr>
      </p:pic>
      <p:pic>
        <p:nvPicPr>
          <p:cNvPr id="13" name="Picture 129"/>
          <p:cNvPicPr>
            <a:picLocks noChangeAspect="1"/>
          </p:cNvPicPr>
          <p:nvPr/>
        </p:nvPicPr>
        <p:blipFill rotWithShape="1">
          <a:blip r:embed="rId4"/>
          <a:srcRect r="7251" b="38132"/>
          <a:stretch/>
        </p:blipFill>
        <p:spPr>
          <a:xfrm>
            <a:off x="356759" y="810346"/>
            <a:ext cx="7830995" cy="522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8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8"/>
          <p:cNvPicPr>
            <a:picLocks noChangeAspect="1"/>
          </p:cNvPicPr>
          <p:nvPr/>
        </p:nvPicPr>
        <p:blipFill rotWithShape="1">
          <a:blip r:embed="rId3"/>
          <a:srcRect t="91780" r="47703"/>
          <a:stretch/>
        </p:blipFill>
        <p:spPr>
          <a:xfrm>
            <a:off x="356758" y="5961646"/>
            <a:ext cx="4415539" cy="694040"/>
          </a:xfrm>
          <a:prstGeom prst="rect">
            <a:avLst/>
          </a:prstGeom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4112"/>
            <a:ext cx="9144000" cy="1325563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dirty="0" err="1" smtClean="0"/>
              <a:t>T</a:t>
            </a:r>
            <a:r>
              <a:rPr lang="en-US" sz="4000" baseline="-25000" dirty="0" err="1" smtClean="0"/>
              <a:t>e</a:t>
            </a:r>
            <a:r>
              <a:rPr lang="en-US" sz="4000" baseline="-25000" dirty="0" smtClean="0"/>
              <a:t>-</a:t>
            </a:r>
            <a:r>
              <a:rPr lang="en-US" sz="4000" dirty="0" smtClean="0"/>
              <a:t> &amp; n</a:t>
            </a:r>
            <a:r>
              <a:rPr lang="en-US" sz="4000" baseline="-25000" dirty="0" smtClean="0"/>
              <a:t>e-</a:t>
            </a:r>
            <a:r>
              <a:rPr lang="en-US" sz="4000" dirty="0" smtClean="0"/>
              <a:t> Retrieval from Emission Profiles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169407" y="4483601"/>
            <a:ext cx="384743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Einstein </a:t>
            </a:r>
            <a:r>
              <a:rPr lang="en-US" altLang="en-US" sz="2000" dirty="0" err="1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A</a:t>
            </a:r>
            <a:r>
              <a:rPr lang="en-US" altLang="en-US" sz="2000" baseline="-25000" dirty="0" err="1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ji</a:t>
            </a:r>
            <a:r>
              <a:rPr lang="en-US" altLang="en-US" sz="2000" dirty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and state degeneracy give line ratios</a:t>
            </a:r>
            <a:r>
              <a:rPr lang="en-US" altLang="en-US" sz="2000" dirty="0" smtClean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.</a:t>
            </a:r>
          </a:p>
          <a:p>
            <a:pPr marL="342900" indent="-342900" eaLnBrk="1" hangingPunct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e- impacts </a:t>
            </a:r>
            <a:r>
              <a:rPr lang="en-US" altLang="en-US" sz="2000" dirty="0" smtClean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yield collisional </a:t>
            </a:r>
            <a:r>
              <a:rPr lang="en-US" altLang="en-US" sz="2000" dirty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excitations / de-excitations. </a:t>
            </a:r>
            <a:endParaRPr lang="en-US" altLang="en-US" sz="2000" i="1" dirty="0">
              <a:solidFill>
                <a:srgbClr val="CCFFCC"/>
              </a:solidFill>
              <a:latin typeface="+mn-lt"/>
              <a:sym typeface="Symbol" panose="05050102010706020507" pitchFamily="18" charset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72788" y="4107900"/>
            <a:ext cx="41950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10000"/>
              </a:lnSpc>
            </a:pPr>
            <a:r>
              <a:rPr lang="en-US" altLang="en-US" sz="2000" b="1" dirty="0" smtClean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Collisional </a:t>
            </a:r>
            <a:r>
              <a:rPr lang="en-US" altLang="en-US" sz="2000" b="1" dirty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&amp; R</a:t>
            </a:r>
            <a:r>
              <a:rPr lang="en-US" altLang="en-US" sz="2000" b="1" dirty="0" smtClean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adiative </a:t>
            </a:r>
            <a:r>
              <a:rPr lang="en-US" altLang="en-US" sz="2000" b="1" dirty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E</a:t>
            </a:r>
            <a:r>
              <a:rPr lang="en-US" altLang="en-US" sz="2000" b="1" dirty="0" smtClean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quilibrium</a:t>
            </a:r>
            <a:endParaRPr lang="en-US" altLang="en-US" sz="2000" b="1" dirty="0">
              <a:solidFill>
                <a:srgbClr val="CCFFCC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175946" y="5766677"/>
                <a:ext cx="3457886" cy="899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𝒅𝒍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946" y="5766677"/>
                <a:ext cx="3457886" cy="8996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567156" y="6409712"/>
            <a:ext cx="46055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10000"/>
              </a:lnSpc>
            </a:pPr>
            <a:r>
              <a:rPr lang="en-US" altLang="en-US" sz="2000" dirty="0" smtClean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How to treat line of sight?</a:t>
            </a:r>
            <a:endParaRPr lang="en-US" altLang="en-US" sz="2000" dirty="0"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</p:txBody>
      </p:sp>
      <p:pic>
        <p:nvPicPr>
          <p:cNvPr id="13" name="Picture 129"/>
          <p:cNvPicPr>
            <a:picLocks noChangeAspect="1"/>
          </p:cNvPicPr>
          <p:nvPr/>
        </p:nvPicPr>
        <p:blipFill rotWithShape="1">
          <a:blip r:embed="rId3"/>
          <a:srcRect r="47593" b="38132"/>
          <a:stretch/>
        </p:blipFill>
        <p:spPr>
          <a:xfrm>
            <a:off x="356759" y="810346"/>
            <a:ext cx="4424791" cy="5223665"/>
          </a:xfrm>
          <a:prstGeom prst="rect">
            <a:avLst/>
          </a:prstGeom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550" y="810345"/>
            <a:ext cx="4345224" cy="326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7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10149" y="-136591"/>
            <a:ext cx="7886700" cy="1325563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Method 1: C0-add &amp; Ignore LOS</a:t>
            </a:r>
            <a:endParaRPr lang="en-US" sz="4000" dirty="0"/>
          </a:p>
        </p:txBody>
      </p:sp>
      <p:sp>
        <p:nvSpPr>
          <p:cNvPr id="12" name="Rectangle 11"/>
          <p:cNvSpPr/>
          <p:nvPr/>
        </p:nvSpPr>
        <p:spPr>
          <a:xfrm>
            <a:off x="1002070" y="5781019"/>
            <a:ext cx="35378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rgbClr val="CCFFCC"/>
                </a:solidFill>
                <a:latin typeface="Corbel" panose="020B0503020204020204"/>
              </a:rPr>
              <a:t>No assumptions needed</a:t>
            </a:r>
          </a:p>
          <a:p>
            <a:pPr marL="171450" indent="-17145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rgbClr val="CCFFCC"/>
                </a:solidFill>
                <a:latin typeface="Corbel" panose="020B0503020204020204"/>
              </a:rPr>
              <a:t>Good </a:t>
            </a:r>
            <a:r>
              <a:rPr lang="en-US" dirty="0">
                <a:solidFill>
                  <a:srgbClr val="CCFFCC"/>
                </a:solidFill>
                <a:latin typeface="Corbel" panose="020B0503020204020204"/>
              </a:rPr>
              <a:t>extraction </a:t>
            </a:r>
            <a:r>
              <a:rPr lang="en-US" dirty="0" smtClean="0">
                <a:solidFill>
                  <a:srgbClr val="CCFFCC"/>
                </a:solidFill>
                <a:latin typeface="Corbel" panose="020B0503020204020204"/>
              </a:rPr>
              <a:t>SNR</a:t>
            </a:r>
            <a:endParaRPr lang="en-US" dirty="0">
              <a:solidFill>
                <a:srgbClr val="CCFFCC"/>
              </a:solidFill>
              <a:latin typeface="Corbel" panose="020B0503020204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71" y="995008"/>
            <a:ext cx="7134213" cy="47561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03789" y="5781020"/>
            <a:ext cx="42007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CCFFCC"/>
                </a:solidFill>
                <a:latin typeface="Corbel" panose="020B0503020204020204"/>
              </a:rPr>
              <a:t>Ignores n</a:t>
            </a:r>
            <a:r>
              <a:rPr lang="en-US" baseline="-25000" dirty="0">
                <a:solidFill>
                  <a:srgbClr val="CCFFCC"/>
                </a:solidFill>
                <a:latin typeface="Corbel" panose="020B0503020204020204"/>
              </a:rPr>
              <a:t>e</a:t>
            </a:r>
            <a:r>
              <a:rPr lang="en-US" dirty="0">
                <a:solidFill>
                  <a:srgbClr val="CCFFCC"/>
                </a:solidFill>
                <a:latin typeface="Corbel" panose="020B0503020204020204"/>
              </a:rPr>
              <a:t> and </a:t>
            </a:r>
            <a:r>
              <a:rPr lang="en-US" dirty="0" err="1">
                <a:solidFill>
                  <a:srgbClr val="CCFFCC"/>
                </a:solidFill>
                <a:latin typeface="Corbel" panose="020B0503020204020204"/>
              </a:rPr>
              <a:t>T</a:t>
            </a:r>
            <a:r>
              <a:rPr lang="en-US" baseline="-25000" dirty="0" err="1">
                <a:solidFill>
                  <a:srgbClr val="CCFFCC"/>
                </a:solidFill>
                <a:latin typeface="Corbel" panose="020B0503020204020204"/>
              </a:rPr>
              <a:t>e</a:t>
            </a:r>
            <a:r>
              <a:rPr lang="en-US" dirty="0">
                <a:solidFill>
                  <a:srgbClr val="CCFFCC"/>
                </a:solidFill>
                <a:latin typeface="Corbel" panose="020B0503020204020204"/>
              </a:rPr>
              <a:t> LOS</a:t>
            </a:r>
            <a:endParaRPr lang="en-US" dirty="0" smtClean="0">
              <a:solidFill>
                <a:srgbClr val="CCFFCC"/>
              </a:solidFill>
              <a:latin typeface="Corbel" panose="020B0503020204020204"/>
            </a:endParaRPr>
          </a:p>
          <a:p>
            <a:pPr marL="171450" indent="-17145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rgbClr val="CCFFCC"/>
                </a:solidFill>
                <a:latin typeface="Corbel" panose="020B0503020204020204"/>
              </a:rPr>
              <a:t>Fit or assume effective path?</a:t>
            </a:r>
            <a:endParaRPr lang="en-US" dirty="0">
              <a:solidFill>
                <a:srgbClr val="CCFFCC"/>
              </a:solidFill>
              <a:latin typeface="Corbel" panose="020B0503020204020204"/>
            </a:endParaRPr>
          </a:p>
        </p:txBody>
      </p:sp>
      <p:cxnSp>
        <p:nvCxnSpPr>
          <p:cNvPr id="3" name="Connecteur droit 2"/>
          <p:cNvCxnSpPr/>
          <p:nvPr/>
        </p:nvCxnSpPr>
        <p:spPr>
          <a:xfrm flipV="1">
            <a:off x="4310218" y="5781018"/>
            <a:ext cx="647700" cy="830997"/>
          </a:xfrm>
          <a:prstGeom prst="line">
            <a:avLst/>
          </a:prstGeom>
          <a:ln w="19050">
            <a:solidFill>
              <a:srgbClr val="CC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55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642334" y="1294816"/>
            <a:ext cx="6501666" cy="2642333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92500"/>
          </a:bodyPr>
          <a:lstStyle/>
          <a:p>
            <a:pPr eaLnBrk="1" hangingPunct="1">
              <a:buNone/>
            </a:pPr>
            <a:r>
              <a:rPr lang="en-US" altLang="en-US" dirty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∙ </a:t>
            </a:r>
            <a:r>
              <a:rPr lang="en-US" altLang="en-US" dirty="0">
                <a:solidFill>
                  <a:srgbClr val="CCFFCC"/>
                </a:solidFill>
                <a:sym typeface="Symbol" panose="05050102010706020507" pitchFamily="18" charset="2"/>
              </a:rPr>
              <a:t>Tidal heating drives 200+ active </a:t>
            </a:r>
            <a:r>
              <a:rPr lang="en-US" altLang="en-US" dirty="0" smtClean="0">
                <a:solidFill>
                  <a:srgbClr val="CCFFCC"/>
                </a:solidFill>
                <a:sym typeface="Symbol" panose="05050102010706020507" pitchFamily="18" charset="2"/>
              </a:rPr>
              <a:t>volcanic sites</a:t>
            </a:r>
            <a:endParaRPr lang="en-US" altLang="en-US" dirty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buNone/>
            </a:pPr>
            <a:r>
              <a:rPr lang="en-US" altLang="en-US" dirty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∙ Volcanic plumes create localized atmospheres</a:t>
            </a:r>
            <a:r>
              <a:rPr lang="en-US" altLang="en-US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.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en-US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∙ </a:t>
            </a:r>
            <a:r>
              <a:rPr lang="en-US" altLang="en-US" dirty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1 Ton/s atmospheric </a:t>
            </a:r>
            <a:r>
              <a:rPr lang="en-US" altLang="en-US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loss. Mostly SO</a:t>
            </a:r>
            <a:r>
              <a:rPr lang="en-US" altLang="en-US" baseline="-25000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2</a:t>
            </a:r>
            <a:r>
              <a:rPr lang="en-US" altLang="en-US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. Sublimation or plumes? Plume composition variable?</a:t>
            </a:r>
            <a:endParaRPr lang="en-US" altLang="en-US" baseline="-25000" dirty="0" smtClean="0">
              <a:solidFill>
                <a:srgbClr val="CCFFCC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en-US" dirty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∙ </a:t>
            </a:r>
            <a:r>
              <a:rPr lang="en-US" altLang="en-US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e- impacts create pickup ions, supplies Jupiter’s magnetosphere. Neutral clouds or direct Io source?</a:t>
            </a:r>
            <a:endParaRPr lang="en-US" altLang="en-US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en-US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0" y="161931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Io: Jupiter’s Volcanic Moon</a:t>
            </a:r>
            <a:endParaRPr lang="en-US" dirty="0"/>
          </a:p>
        </p:txBody>
      </p:sp>
      <p:pic>
        <p:nvPicPr>
          <p:cNvPr id="1028" name="Picture 4" descr="https://upload.wikimedia.org/wikipedia/commons/e/e4/Io_from_Galileo_and_Voyager_mission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8791"/>
            <a:ext cx="9144001" cy="291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nasa.gov/images/content/737686main_051407_loop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6458"/>
            <a:ext cx="2642334" cy="2642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171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475"/>
          <a:stretch/>
        </p:blipFill>
        <p:spPr>
          <a:xfrm>
            <a:off x="4018553" y="1179050"/>
            <a:ext cx="5006456" cy="473235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34353" y="3201676"/>
            <a:ext cx="4071468" cy="2718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5800" eaLnBrk="1" fontAlgn="auto" hangingPunct="1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CCFFCC"/>
                </a:solidFill>
                <a:latin typeface="Corbel" panose="020B0503020204020204"/>
              </a:rPr>
              <a:t>Not strictly self-consistent</a:t>
            </a:r>
          </a:p>
          <a:p>
            <a:pPr marL="171450" indent="-171450" defTabSz="685800" eaLnBrk="1" fontAlgn="auto" hangingPunct="1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rgbClr val="CCFFCC"/>
                </a:solidFill>
                <a:latin typeface="Corbel" panose="020B0503020204020204"/>
              </a:rPr>
              <a:t>Combats LOS effects</a:t>
            </a:r>
          </a:p>
          <a:p>
            <a:pPr marL="171450" indent="-171450" defTabSz="685800" eaLnBrk="1" fontAlgn="auto" hangingPunct="1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rgbClr val="CCFFCC"/>
                </a:solidFill>
                <a:latin typeface="Corbel" panose="020B0503020204020204"/>
              </a:rPr>
              <a:t>Mean n</a:t>
            </a:r>
            <a:r>
              <a:rPr lang="en-US" baseline="-25000" dirty="0" smtClean="0">
                <a:solidFill>
                  <a:srgbClr val="CCFFCC"/>
                </a:solidFill>
                <a:latin typeface="Corbel" panose="020B0503020204020204"/>
              </a:rPr>
              <a:t>e-</a:t>
            </a:r>
            <a:r>
              <a:rPr lang="en-US" dirty="0" smtClean="0">
                <a:solidFill>
                  <a:srgbClr val="CCFFCC"/>
                </a:solidFill>
                <a:latin typeface="Corbel" panose="020B0503020204020204"/>
              </a:rPr>
              <a:t> is between Galileo and Voyager. </a:t>
            </a:r>
          </a:p>
          <a:p>
            <a:pPr marL="171450" indent="-171450" defTabSz="685800" eaLnBrk="1" fontAlgn="auto" hangingPunct="1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rgbClr val="CCFFCC"/>
                </a:solidFill>
                <a:latin typeface="Corbel" panose="020B0503020204020204"/>
              </a:rPr>
              <a:t>Dusk denser, narrower</a:t>
            </a:r>
          </a:p>
          <a:p>
            <a:pPr marL="171450" indent="-171450" defTabSz="685800" eaLnBrk="1" fontAlgn="auto" hangingPunct="1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rgbClr val="CCFFCC"/>
                </a:solidFill>
                <a:latin typeface="Corbel" panose="020B0503020204020204"/>
              </a:rPr>
              <a:t>n</a:t>
            </a:r>
            <a:r>
              <a:rPr lang="en-US" baseline="-25000" dirty="0" smtClean="0">
                <a:solidFill>
                  <a:srgbClr val="CCFFCC"/>
                </a:solidFill>
                <a:latin typeface="Corbel" panose="020B0503020204020204"/>
              </a:rPr>
              <a:t>e-</a:t>
            </a:r>
            <a:r>
              <a:rPr lang="en-US" dirty="0" smtClean="0">
                <a:solidFill>
                  <a:srgbClr val="CCFFCC"/>
                </a:solidFill>
                <a:latin typeface="Corbel" panose="020B0503020204020204"/>
              </a:rPr>
              <a:t> and S</a:t>
            </a:r>
            <a:r>
              <a:rPr lang="en-US" baseline="30000" dirty="0" smtClean="0">
                <a:solidFill>
                  <a:srgbClr val="CCFFCC"/>
                </a:solidFill>
                <a:latin typeface="Corbel" panose="020B0503020204020204"/>
              </a:rPr>
              <a:t>+</a:t>
            </a:r>
            <a:r>
              <a:rPr lang="en-US" dirty="0" smtClean="0">
                <a:solidFill>
                  <a:srgbClr val="CCFFCC"/>
                </a:solidFill>
                <a:latin typeface="Corbel" panose="020B0503020204020204"/>
              </a:rPr>
              <a:t> peaks offset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0212" r="5700"/>
          <a:stretch/>
        </p:blipFill>
        <p:spPr bwMode="auto">
          <a:xfrm>
            <a:off x="6384867" y="1192807"/>
            <a:ext cx="2640142" cy="2238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49928" r="5239"/>
          <a:stretch/>
        </p:blipFill>
        <p:spPr bwMode="auto">
          <a:xfrm>
            <a:off x="4018553" y="1191750"/>
            <a:ext cx="2422301" cy="22394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8528622" y="5687607"/>
            <a:ext cx="685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200" b="0" i="1" dirty="0" smtClean="0">
                <a:solidFill>
                  <a:schemeClr val="tx1"/>
                </a:solidFill>
                <a:latin typeface="+mn-lt"/>
              </a:rPr>
              <a:t>21 / 27</a:t>
            </a:r>
          </a:p>
        </p:txBody>
      </p:sp>
      <p:pic>
        <p:nvPicPr>
          <p:cNvPr id="9" name="Picture 7" descr="C:\Users\cas7yd\Desktop\Manuscripts\CHIANTI8_Ne_vs_Te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30" r="83045"/>
          <a:stretch/>
        </p:blipFill>
        <p:spPr bwMode="auto">
          <a:xfrm>
            <a:off x="134354" y="2670895"/>
            <a:ext cx="1452088" cy="514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2" descr="http://lasp.colorado.edu/home/mop/files/2015/02/Temperature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" r="49529" b="69111"/>
          <a:stretch/>
        </p:blipFill>
        <p:spPr bwMode="auto">
          <a:xfrm>
            <a:off x="134353" y="1189431"/>
            <a:ext cx="3884200" cy="168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lasp.colorado.edu/home/mop/files/2015/02/Temperature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9" t="88053" r="49530" b="3578"/>
          <a:stretch/>
        </p:blipFill>
        <p:spPr bwMode="auto">
          <a:xfrm>
            <a:off x="851574" y="2702227"/>
            <a:ext cx="3166979" cy="48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302178" y="2345688"/>
            <a:ext cx="1526962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sz="1600" i="1" dirty="0" err="1" smtClean="0">
                <a:solidFill>
                  <a:schemeClr val="bg1"/>
                </a:solidFill>
                <a:latin typeface="Corbel" panose="020B0503020204020204"/>
              </a:rPr>
              <a:t>Bagenal</a:t>
            </a:r>
            <a:r>
              <a:rPr lang="en-US" sz="1600" i="1" dirty="0" smtClean="0">
                <a:solidFill>
                  <a:schemeClr val="bg1"/>
                </a:solidFill>
                <a:latin typeface="Corbel" panose="020B0503020204020204"/>
              </a:rPr>
              <a:t>, 1994</a:t>
            </a:r>
            <a:endParaRPr lang="en-US" sz="1600" i="1" dirty="0">
              <a:solidFill>
                <a:schemeClr val="bg1"/>
              </a:solidFill>
              <a:latin typeface="Corbel" panose="020B0503020204020204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641922" y="4471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Method 2: Assume</a:t>
            </a:r>
            <a:r>
              <a:rPr lang="en-US" i="1" dirty="0" smtClean="0"/>
              <a:t> in situ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e</a:t>
            </a:r>
            <a:endParaRPr lang="en-US" sz="4000" baseline="-25000" dirty="0"/>
          </a:p>
        </p:txBody>
      </p:sp>
      <p:sp>
        <p:nvSpPr>
          <p:cNvPr id="4" name="Rectangle 3"/>
          <p:cNvSpPr/>
          <p:nvPr/>
        </p:nvSpPr>
        <p:spPr>
          <a:xfrm>
            <a:off x="4205821" y="1465062"/>
            <a:ext cx="1847249" cy="880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lnSpc>
                <a:spcPts val="152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latin typeface="Corbel" panose="020B0503020204020204"/>
              </a:rPr>
              <a:t>Some </a:t>
            </a:r>
            <a:r>
              <a:rPr lang="en-US" sz="1600" dirty="0" smtClean="0">
                <a:solidFill>
                  <a:schemeClr val="bg1"/>
                </a:solidFill>
                <a:latin typeface="Corbel" panose="020B0503020204020204"/>
              </a:rPr>
              <a:t>structure</a:t>
            </a:r>
          </a:p>
          <a:p>
            <a:pPr defTabSz="685800" eaLnBrk="1" fontAlgn="auto" hangingPunct="1">
              <a:lnSpc>
                <a:spcPts val="152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sz="1600" dirty="0" smtClean="0">
                <a:solidFill>
                  <a:schemeClr val="bg1"/>
                </a:solidFill>
                <a:latin typeface="Corbel" panose="020B0503020204020204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rbel" panose="020B0503020204020204"/>
              </a:rPr>
              <a:t>6-7 R</a:t>
            </a:r>
            <a:r>
              <a:rPr lang="en-US" sz="1600" baseline="-25000" dirty="0">
                <a:solidFill>
                  <a:schemeClr val="bg1"/>
                </a:solidFill>
                <a:latin typeface="Corbel" panose="020B0503020204020204"/>
              </a:rPr>
              <a:t>J</a:t>
            </a:r>
            <a:r>
              <a:rPr lang="en-US" sz="1600" dirty="0">
                <a:solidFill>
                  <a:schemeClr val="bg1"/>
                </a:solidFill>
                <a:latin typeface="Corbel" panose="020B0503020204020204"/>
              </a:rPr>
              <a:t> is real. </a:t>
            </a:r>
            <a:endParaRPr lang="en-US" sz="1600" dirty="0" smtClean="0">
              <a:solidFill>
                <a:schemeClr val="bg1"/>
              </a:solidFill>
              <a:latin typeface="Corbel" panose="020B0503020204020204"/>
            </a:endParaRPr>
          </a:p>
          <a:p>
            <a:pPr defTabSz="685800" eaLnBrk="1" fontAlgn="auto" hangingPunct="1">
              <a:lnSpc>
                <a:spcPts val="152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sz="1600" dirty="0" smtClean="0">
                <a:solidFill>
                  <a:schemeClr val="bg1"/>
                </a:solidFill>
                <a:latin typeface="Corbel" panose="020B0503020204020204"/>
              </a:rPr>
              <a:t>What </a:t>
            </a:r>
            <a:r>
              <a:rPr lang="en-US" sz="1600" dirty="0">
                <a:solidFill>
                  <a:schemeClr val="bg1"/>
                </a:solidFill>
                <a:latin typeface="Corbel" panose="020B0503020204020204"/>
              </a:rPr>
              <a:t>is it?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582142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600" dirty="0" smtClean="0"/>
              <a:t>Method 3: </a:t>
            </a:r>
            <a:r>
              <a:rPr lang="en-US" sz="3600" dirty="0" err="1" smtClean="0"/>
              <a:t>Kagitani</a:t>
            </a:r>
            <a:r>
              <a:rPr lang="en-US" sz="3600" dirty="0" smtClean="0"/>
              <a:t>-san’s Inverse Abel: TBD</a:t>
            </a:r>
            <a:endParaRPr lang="en-US" sz="3600" baseline="-25000" dirty="0"/>
          </a:p>
        </p:txBody>
      </p:sp>
    </p:spTree>
    <p:extLst>
      <p:ext uri="{BB962C8B-B14F-4D97-AF65-F5344CB8AC3E}">
        <p14:creationId xmlns:p14="http://schemas.microsoft.com/office/powerpoint/2010/main" val="31111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/>
          </p:cNvPicPr>
          <p:nvPr/>
        </p:nvPicPr>
        <p:blipFill rotWithShape="1">
          <a:blip r:embed="rId3"/>
          <a:srcRect l="55333" t="12528" r="12467" b="49132"/>
          <a:stretch/>
        </p:blipFill>
        <p:spPr bwMode="auto">
          <a:xfrm>
            <a:off x="0" y="1033329"/>
            <a:ext cx="9144000" cy="40731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02856"/>
            <a:ext cx="9164243" cy="1325563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dirty="0" err="1" smtClean="0"/>
              <a:t>Hisaki</a:t>
            </a:r>
            <a:r>
              <a:rPr lang="en-US" sz="4000" dirty="0"/>
              <a:t> </a:t>
            </a:r>
            <a:r>
              <a:rPr lang="en-US" sz="4000" dirty="0" smtClean="0"/>
              <a:t>vs Optical: Brightness with Io Phase</a:t>
            </a:r>
            <a:endParaRPr lang="en-US" sz="4000" dirty="0"/>
          </a:p>
        </p:txBody>
      </p:sp>
      <p:pic>
        <p:nvPicPr>
          <p:cNvPr id="12" name="Image 12"/>
          <p:cNvPicPr>
            <a:picLocks noChangeAspect="1"/>
          </p:cNvPicPr>
          <p:nvPr/>
        </p:nvPicPr>
        <p:blipFill rotWithShape="1">
          <a:blip r:embed="rId4"/>
          <a:srcRect l="66041"/>
          <a:stretch/>
        </p:blipFill>
        <p:spPr>
          <a:xfrm>
            <a:off x="3377450" y="1033329"/>
            <a:ext cx="1712570" cy="3778419"/>
          </a:xfrm>
          <a:prstGeom prst="rect">
            <a:avLst/>
          </a:prstGeom>
        </p:spPr>
      </p:pic>
      <p:pic>
        <p:nvPicPr>
          <p:cNvPr id="15" name="Image 12"/>
          <p:cNvPicPr>
            <a:picLocks noChangeAspect="1"/>
          </p:cNvPicPr>
          <p:nvPr/>
        </p:nvPicPr>
        <p:blipFill rotWithShape="1">
          <a:blip r:embed="rId4"/>
          <a:srcRect r="36059"/>
          <a:stretch/>
        </p:blipFill>
        <p:spPr>
          <a:xfrm>
            <a:off x="-20243" y="1081143"/>
            <a:ext cx="3407798" cy="399313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287" y="1486937"/>
            <a:ext cx="4064358" cy="303693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5" t="28259" r="11627" b="47662"/>
          <a:stretch/>
        </p:blipFill>
        <p:spPr>
          <a:xfrm>
            <a:off x="5927575" y="5137522"/>
            <a:ext cx="3057098" cy="1651379"/>
          </a:xfrm>
          <a:prstGeom prst="rect">
            <a:avLst/>
          </a:prstGeom>
        </p:spPr>
      </p:pic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655608" y="4735558"/>
            <a:ext cx="28882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b="1" i="1" dirty="0" smtClean="0">
                <a:solidFill>
                  <a:schemeClr val="bg1"/>
                </a:solidFill>
                <a:latin typeface="+mn-lt"/>
              </a:rPr>
              <a:t>Brown (1995)</a:t>
            </a:r>
            <a:endParaRPr lang="en-US" altLang="en-US" sz="16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904646" y="4742459"/>
            <a:ext cx="27307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b="1" i="1" dirty="0" smtClean="0">
                <a:solidFill>
                  <a:schemeClr val="bg1"/>
                </a:solidFill>
                <a:latin typeface="+mn-lt"/>
              </a:rPr>
              <a:t>Tsuchiya+ 2015</a:t>
            </a:r>
            <a:endParaRPr lang="en-US" altLang="en-US" sz="1600" b="1" i="1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5975703" y="2057399"/>
            <a:ext cx="0" cy="22860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47775" y="1769481"/>
            <a:ext cx="1064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400" b="1" dirty="0" smtClean="0">
                <a:solidFill>
                  <a:schemeClr val="bg1"/>
                </a:solidFill>
                <a:latin typeface="+mn-lt"/>
              </a:rPr>
              <a:t>Io’s period</a:t>
            </a:r>
            <a:endParaRPr lang="en-US" altLang="en-US" sz="1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0" y="5181405"/>
            <a:ext cx="5805714" cy="2122451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buNone/>
            </a:pPr>
            <a:r>
              <a:rPr lang="en-US" altLang="en-US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∙ </a:t>
            </a:r>
            <a:r>
              <a:rPr lang="en-US" altLang="en-US" dirty="0" smtClean="0">
                <a:solidFill>
                  <a:srgbClr val="CCFFCC"/>
                </a:solidFill>
                <a:sym typeface="Symbol" panose="05050102010706020507" pitchFamily="18" charset="2"/>
              </a:rPr>
              <a:t>Narrow slit widths can resolve an Io phase effect, but only near </a:t>
            </a:r>
            <a:r>
              <a:rPr lang="en-US" altLang="en-US" dirty="0" smtClean="0">
                <a:solidFill>
                  <a:srgbClr val="CCFFFF"/>
                </a:solidFill>
                <a:sym typeface="Symbol" panose="05050102010706020507" pitchFamily="18" charset="2"/>
              </a:rPr>
              <a:t>2</a:t>
            </a:r>
            <a:r>
              <a:rPr lang="en-US" dirty="0" smtClean="0">
                <a:solidFill>
                  <a:srgbClr val="CCFFFF"/>
                </a:solidFill>
              </a:rPr>
              <a:t>0</a:t>
            </a:r>
            <a:r>
              <a:rPr lang="en-US" dirty="0" smtClean="0">
                <a:solidFill>
                  <a:srgbClr val="CC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°</a:t>
            </a:r>
            <a:r>
              <a:rPr lang="en-US" dirty="0" smtClean="0">
                <a:solidFill>
                  <a:srgbClr val="CCFFFF"/>
                </a:solidFill>
              </a:rPr>
              <a:t> &amp; 200</a:t>
            </a:r>
            <a:r>
              <a:rPr lang="en-US" dirty="0" smtClean="0">
                <a:solidFill>
                  <a:srgbClr val="CC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°</a:t>
            </a:r>
            <a:r>
              <a:rPr lang="en-US" dirty="0" smtClean="0">
                <a:solidFill>
                  <a:srgbClr val="CCFFFF"/>
                </a:solidFill>
              </a:rPr>
              <a:t> </a:t>
            </a:r>
            <a:r>
              <a:rPr lang="el-GR" dirty="0">
                <a:solidFill>
                  <a:srgbClr val="CCFFFF"/>
                </a:solidFill>
              </a:rPr>
              <a:t>λ</a:t>
            </a:r>
            <a:r>
              <a:rPr lang="en-US" baseline="-25000" dirty="0" smtClean="0">
                <a:solidFill>
                  <a:srgbClr val="CCFFFF"/>
                </a:solidFill>
              </a:rPr>
              <a:t>III</a:t>
            </a:r>
            <a:endParaRPr lang="en-US" altLang="en-US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buNone/>
            </a:pPr>
            <a:r>
              <a:rPr lang="en-US" altLang="en-US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∙ </a:t>
            </a:r>
            <a:r>
              <a:rPr lang="en-US" altLang="en-US" dirty="0" smtClean="0">
                <a:solidFill>
                  <a:srgbClr val="CCFFCC"/>
                </a:solidFill>
                <a:sym typeface="Symbol" panose="05050102010706020507" pitchFamily="18" charset="2"/>
              </a:rPr>
              <a:t>Io phase modulates the ribbon </a:t>
            </a:r>
            <a:r>
              <a:rPr lang="en-US" altLang="en-US" u="sng" dirty="0" smtClean="0">
                <a:solidFill>
                  <a:srgbClr val="CCFFCC"/>
                </a:solidFill>
                <a:sym typeface="Symbol" panose="05050102010706020507" pitchFamily="18" charset="2"/>
              </a:rPr>
              <a:t>and</a:t>
            </a:r>
            <a:r>
              <a:rPr lang="en-US" altLang="en-US" dirty="0" smtClean="0">
                <a:solidFill>
                  <a:srgbClr val="CCFFCC"/>
                </a:solidFill>
                <a:sym typeface="Symbol" panose="05050102010706020507" pitchFamily="18" charset="2"/>
              </a:rPr>
              <a:t> cold torus brightness, rapid inward diffusion?</a:t>
            </a:r>
          </a:p>
          <a:p>
            <a:pPr eaLnBrk="1" hangingPunct="1">
              <a:buNone/>
            </a:pPr>
            <a:endParaRPr lang="en-US" altLang="en-US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buNone/>
            </a:pPr>
            <a:endParaRPr lang="en-US" altLang="en-US" dirty="0" smtClean="0">
              <a:solidFill>
                <a:srgbClr val="CCFFCC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  <a:p>
            <a:pPr eaLnBrk="1" hangingPunct="1">
              <a:buNone/>
            </a:pPr>
            <a:endParaRPr lang="en-US" altLang="en-US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 smtClean="0">
              <a:solidFill>
                <a:srgbClr val="CCFFCC"/>
              </a:solidFill>
              <a:sym typeface="Symbol" panose="05050102010706020507" pitchFamily="18" charset="2"/>
            </a:endParaRPr>
          </a:p>
        </p:txBody>
      </p:sp>
      <p:pic>
        <p:nvPicPr>
          <p:cNvPr id="21" name="Picture 23"/>
          <p:cNvPicPr>
            <a:picLocks noChangeAspect="1"/>
          </p:cNvPicPr>
          <p:nvPr/>
        </p:nvPicPr>
        <p:blipFill rotWithShape="1">
          <a:blip r:embed="rId7"/>
          <a:srcRect l="763"/>
          <a:stretch/>
        </p:blipFill>
        <p:spPr>
          <a:xfrm>
            <a:off x="5102954" y="1065575"/>
            <a:ext cx="4002087" cy="40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6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/>
          </p:cNvPicPr>
          <p:nvPr/>
        </p:nvPicPr>
        <p:blipFill rotWithShape="1">
          <a:blip r:embed="rId3"/>
          <a:srcRect l="55333" t="12528" r="12467" b="49132"/>
          <a:stretch/>
        </p:blipFill>
        <p:spPr bwMode="auto">
          <a:xfrm>
            <a:off x="425302" y="1612877"/>
            <a:ext cx="8293396" cy="42985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1673" y="-14448"/>
            <a:ext cx="8763000" cy="1325563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Brightness with Jovian Longitude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516" y="2090337"/>
            <a:ext cx="5177097" cy="3804699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05" y="2141961"/>
            <a:ext cx="3076654" cy="3430992"/>
          </a:xfrm>
          <a:prstGeom prst="rect">
            <a:avLst/>
          </a:prstGeom>
        </p:spPr>
      </p:pic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075839" y="1838195"/>
            <a:ext cx="23349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altLang="en-US" sz="1400" b="1" i="1" dirty="0" smtClean="0">
                <a:solidFill>
                  <a:schemeClr val="bg1"/>
                </a:solidFill>
                <a:latin typeface="+mn-lt"/>
              </a:rPr>
              <a:t>Schneider &amp; </a:t>
            </a:r>
            <a:r>
              <a:rPr lang="en-US" altLang="en-US" sz="1400" b="1" i="1" dirty="0" err="1" smtClean="0">
                <a:solidFill>
                  <a:schemeClr val="bg1"/>
                </a:solidFill>
                <a:latin typeface="+mn-lt"/>
              </a:rPr>
              <a:t>Trauger</a:t>
            </a:r>
            <a:r>
              <a:rPr lang="en-US" altLang="en-US" sz="1400" b="1" i="1" dirty="0" smtClean="0">
                <a:solidFill>
                  <a:schemeClr val="bg1"/>
                </a:solidFill>
                <a:latin typeface="+mn-lt"/>
              </a:rPr>
              <a:t> 1995</a:t>
            </a:r>
            <a:endParaRPr lang="en-US" altLang="en-US" sz="14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648986" y="1829282"/>
            <a:ext cx="1533895" cy="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altLang="en-US" sz="1400" b="1" i="1" dirty="0" smtClean="0">
                <a:solidFill>
                  <a:schemeClr val="bg1"/>
                </a:solidFill>
                <a:latin typeface="+mn-lt"/>
              </a:rPr>
              <a:t>Brown 1995</a:t>
            </a:r>
            <a:endParaRPr lang="en-US" altLang="en-US" sz="1400" b="1" i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8" name="Picture 18"/>
          <p:cNvPicPr>
            <a:picLocks/>
          </p:cNvPicPr>
          <p:nvPr/>
        </p:nvPicPr>
        <p:blipFill rotWithShape="1">
          <a:blip r:embed="rId3"/>
          <a:srcRect l="55333" t="12528" r="12467" b="49132"/>
          <a:stretch/>
        </p:blipFill>
        <p:spPr bwMode="auto">
          <a:xfrm>
            <a:off x="409217" y="1612877"/>
            <a:ext cx="8293396" cy="42985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図 14"/>
          <p:cNvPicPr>
            <a:picLocks noChangeAspect="1"/>
          </p:cNvPicPr>
          <p:nvPr/>
        </p:nvPicPr>
        <p:blipFill rotWithShape="1">
          <a:blip r:embed="rId6"/>
          <a:srcRect r="67365" b="67802"/>
          <a:stretch/>
        </p:blipFill>
        <p:spPr>
          <a:xfrm>
            <a:off x="216676" y="1731547"/>
            <a:ext cx="3638632" cy="3898467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54345" y="5544270"/>
            <a:ext cx="27307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b="1" i="1" dirty="0" smtClean="0">
                <a:solidFill>
                  <a:schemeClr val="bg1"/>
                </a:solidFill>
                <a:latin typeface="+mn-lt"/>
              </a:rPr>
              <a:t>Tsuchiya+ 2015</a:t>
            </a:r>
            <a:endParaRPr lang="en-US" altLang="en-US" sz="16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 rot="16200000">
            <a:off x="3370543" y="2416658"/>
            <a:ext cx="895486" cy="345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b="1" dirty="0" smtClean="0">
                <a:solidFill>
                  <a:schemeClr val="bg1"/>
                </a:solidFill>
                <a:latin typeface="+mn-lt"/>
              </a:rPr>
              <a:t>Dawn</a:t>
            </a:r>
            <a:endParaRPr lang="en-US" altLang="en-US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 rot="16200000">
            <a:off x="3384970" y="4345014"/>
            <a:ext cx="895486" cy="345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b="1" dirty="0" smtClean="0">
                <a:solidFill>
                  <a:schemeClr val="bg1"/>
                </a:solidFill>
                <a:latin typeface="+mn-lt"/>
              </a:rPr>
              <a:t>Dusk</a:t>
            </a:r>
            <a:endParaRPr lang="en-US" altLang="en-US" sz="16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3" name="Picture 18"/>
          <p:cNvPicPr>
            <a:picLocks noChangeAspect="1"/>
          </p:cNvPicPr>
          <p:nvPr/>
        </p:nvPicPr>
        <p:blipFill rotWithShape="1">
          <a:blip r:embed="rId7"/>
          <a:srcRect r="10880"/>
          <a:stretch/>
        </p:blipFill>
        <p:spPr>
          <a:xfrm>
            <a:off x="3916158" y="1731547"/>
            <a:ext cx="4792867" cy="4033511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5687784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No “active region”. Maxima near torus &amp; satellite plane intersect.</a:t>
            </a:r>
            <a:endParaRPr lang="en-US" sz="3200" dirty="0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6381111" y="5528259"/>
            <a:ext cx="27307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b="1" i="1" dirty="0" smtClean="0">
                <a:solidFill>
                  <a:schemeClr val="bg1"/>
                </a:solidFill>
                <a:latin typeface="+mn-lt"/>
              </a:rPr>
              <a:t>Schmidt+ 2018</a:t>
            </a:r>
            <a:endParaRPr lang="en-US" altLang="en-US" sz="16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035099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7FCE4"/>
                </a:solidFill>
                <a:latin typeface="+mn-lt"/>
              </a:rPr>
              <a:t>Projection effects would give brightness maxima at  20</a:t>
            </a:r>
            <a:r>
              <a:rPr lang="en-US" dirty="0" smtClean="0">
                <a:solidFill>
                  <a:srgbClr val="F7FCE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°</a:t>
            </a:r>
            <a:r>
              <a:rPr lang="en-US" dirty="0" smtClean="0">
                <a:solidFill>
                  <a:srgbClr val="F7FCE4"/>
                </a:solidFill>
                <a:latin typeface="+mn-lt"/>
              </a:rPr>
              <a:t> </a:t>
            </a:r>
            <a:r>
              <a:rPr lang="en-US" dirty="0">
                <a:solidFill>
                  <a:srgbClr val="F7FCE4"/>
                </a:solidFill>
                <a:latin typeface="+mn-lt"/>
              </a:rPr>
              <a:t>&amp; </a:t>
            </a:r>
            <a:r>
              <a:rPr lang="en-US" dirty="0" smtClean="0">
                <a:solidFill>
                  <a:srgbClr val="F7FCE4"/>
                </a:solidFill>
                <a:latin typeface="+mn-lt"/>
              </a:rPr>
              <a:t>200</a:t>
            </a:r>
            <a:r>
              <a:rPr lang="en-US" dirty="0" smtClean="0">
                <a:solidFill>
                  <a:srgbClr val="F7FCE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°</a:t>
            </a:r>
            <a:r>
              <a:rPr lang="en-US" dirty="0" smtClean="0">
                <a:solidFill>
                  <a:srgbClr val="F7FCE4"/>
                </a:solidFill>
                <a:latin typeface="+mn-lt"/>
              </a:rPr>
              <a:t> </a:t>
            </a:r>
            <a:r>
              <a:rPr lang="el-GR" dirty="0">
                <a:solidFill>
                  <a:srgbClr val="F7FCE4"/>
                </a:solidFill>
                <a:latin typeface="+mn-lt"/>
              </a:rPr>
              <a:t>λ</a:t>
            </a:r>
            <a:r>
              <a:rPr lang="en-US" baseline="-25000" dirty="0">
                <a:solidFill>
                  <a:srgbClr val="F7FCE4"/>
                </a:solidFill>
                <a:latin typeface="+mn-lt"/>
              </a:rPr>
              <a:t>III</a:t>
            </a:r>
            <a:endParaRPr lang="en-US" altLang="en-US" dirty="0">
              <a:solidFill>
                <a:srgbClr val="F7FCE4"/>
              </a:solidFill>
              <a:latin typeface="+mn-lt"/>
              <a:sym typeface="Symbol" panose="05050102010706020507" pitchFamily="18" charset="2"/>
            </a:endParaRPr>
          </a:p>
          <a:p>
            <a:endParaRPr lang="en-US" dirty="0">
              <a:solidFill>
                <a:srgbClr val="F7FC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37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14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8"/>
          <p:cNvPicPr>
            <a:picLocks/>
          </p:cNvPicPr>
          <p:nvPr/>
        </p:nvPicPr>
        <p:blipFill rotWithShape="1">
          <a:blip r:embed="rId3"/>
          <a:srcRect l="55333" t="12528" r="12467" b="49132"/>
          <a:stretch/>
        </p:blipFill>
        <p:spPr bwMode="auto">
          <a:xfrm>
            <a:off x="247403" y="879380"/>
            <a:ext cx="5219029" cy="59535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-824831" y="8545840"/>
            <a:ext cx="513824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sz="3200" dirty="0" smtClean="0">
                <a:solidFill>
                  <a:srgbClr val="CCFFCC"/>
                </a:solidFill>
                <a:latin typeface="Corbel" panose="020B0503020204020204"/>
              </a:rPr>
              <a:t>n</a:t>
            </a:r>
            <a:r>
              <a:rPr lang="en-US" sz="3200" baseline="-25000" dirty="0" smtClean="0">
                <a:solidFill>
                  <a:srgbClr val="CCFFCC"/>
                </a:solidFill>
                <a:latin typeface="Corbel" panose="020B0503020204020204"/>
              </a:rPr>
              <a:t>e-</a:t>
            </a:r>
            <a:r>
              <a:rPr lang="en-US" sz="3200" dirty="0" smtClean="0">
                <a:solidFill>
                  <a:srgbClr val="CCFFCC"/>
                </a:solidFill>
                <a:latin typeface="Corbel" panose="020B0503020204020204"/>
              </a:rPr>
              <a:t> at </a:t>
            </a:r>
            <a:r>
              <a:rPr lang="en-US" sz="3200" dirty="0">
                <a:solidFill>
                  <a:srgbClr val="CCFFCC"/>
                </a:solidFill>
                <a:latin typeface="Corbel" panose="020B0503020204020204"/>
              </a:rPr>
              <a:t>Io at </a:t>
            </a:r>
            <a:r>
              <a:rPr lang="en-US" sz="3200" dirty="0" smtClean="0">
                <a:solidFill>
                  <a:srgbClr val="CCFFCC"/>
                </a:solidFill>
                <a:latin typeface="Corbel" panose="020B0503020204020204"/>
              </a:rPr>
              <a:t>conjunction</a:t>
            </a:r>
            <a:endParaRPr lang="en-US" sz="3200" dirty="0">
              <a:solidFill>
                <a:srgbClr val="CCFFCC"/>
              </a:solidFill>
              <a:latin typeface="Corbel" panose="020B050302020402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109271" y="7442324"/>
            <a:ext cx="442268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l-GR" sz="3200" dirty="0" smtClean="0">
                <a:solidFill>
                  <a:srgbClr val="CCFFCC"/>
                </a:solidFill>
                <a:latin typeface="Corbel" panose="020B0503020204020204"/>
              </a:rPr>
              <a:t>Δ</a:t>
            </a:r>
            <a:r>
              <a:rPr lang="en-US" sz="3200" dirty="0" smtClean="0">
                <a:solidFill>
                  <a:srgbClr val="CCFFCC"/>
                </a:solidFill>
                <a:latin typeface="Corbel" panose="020B0503020204020204"/>
              </a:rPr>
              <a:t>L between Io &amp; Ribbon </a:t>
            </a:r>
            <a:r>
              <a:rPr lang="en-US" sz="3200" dirty="0">
                <a:solidFill>
                  <a:srgbClr val="CCFFCC"/>
                </a:solidFill>
                <a:latin typeface="Corbel" panose="020B0503020204020204"/>
              </a:rPr>
              <a:t>at </a:t>
            </a:r>
            <a:r>
              <a:rPr lang="en-US" sz="3200" dirty="0" smtClean="0">
                <a:solidFill>
                  <a:srgbClr val="CCFFCC"/>
                </a:solidFill>
                <a:latin typeface="Corbel" panose="020B0503020204020204"/>
              </a:rPr>
              <a:t>conjunction</a:t>
            </a:r>
            <a:endParaRPr lang="en-US" sz="3200" dirty="0">
              <a:solidFill>
                <a:srgbClr val="CCFFCC"/>
              </a:solidFill>
              <a:latin typeface="Corbel" panose="020B050302020402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4246" b="8090"/>
          <a:stretch/>
        </p:blipFill>
        <p:spPr>
          <a:xfrm>
            <a:off x="5544566" y="3062639"/>
            <a:ext cx="3366844" cy="37702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1357" t="4233" b="3593"/>
          <a:stretch/>
        </p:blipFill>
        <p:spPr>
          <a:xfrm>
            <a:off x="247403" y="3784931"/>
            <a:ext cx="5219029" cy="3047999"/>
          </a:xfrm>
          <a:prstGeom prst="rect">
            <a:avLst/>
          </a:prstGeom>
        </p:spPr>
      </p:pic>
      <p:pic>
        <p:nvPicPr>
          <p:cNvPr id="20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492" y="880481"/>
            <a:ext cx="4043420" cy="292527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76265" y="1128148"/>
            <a:ext cx="10518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OI 6300Å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43717" y="3041102"/>
            <a:ext cx="11031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err="1" smtClean="0">
                <a:solidFill>
                  <a:schemeClr val="bg1"/>
                </a:solidFill>
                <a:latin typeface="+mn-lt"/>
              </a:rPr>
              <a:t>Oliversen</a:t>
            </a:r>
            <a:r>
              <a:rPr lang="en-US" sz="1600" i="1" dirty="0" smtClean="0">
                <a:solidFill>
                  <a:schemeClr val="bg1"/>
                </a:solidFill>
                <a:latin typeface="+mn-lt"/>
              </a:rPr>
              <a:t>+ </a:t>
            </a:r>
          </a:p>
          <a:p>
            <a:r>
              <a:rPr lang="en-US" sz="1600" i="1" dirty="0" smtClean="0">
                <a:solidFill>
                  <a:schemeClr val="bg1"/>
                </a:solidFill>
                <a:latin typeface="+mn-lt"/>
              </a:rPr>
              <a:t>2001</a:t>
            </a:r>
            <a:endParaRPr lang="en-US" sz="16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Rectangle 2"/>
          <p:cNvSpPr>
            <a:spLocks noGrp="1" noChangeArrowheads="1"/>
          </p:cNvSpPr>
          <p:nvPr>
            <p:ph type="title"/>
          </p:nvPr>
        </p:nvSpPr>
        <p:spPr>
          <a:xfrm>
            <a:off x="221673" y="-109698"/>
            <a:ext cx="8763000" cy="1325563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Drivers with Jovian Longitude</a:t>
            </a:r>
            <a:endParaRPr lang="en-US" dirty="0"/>
          </a:p>
        </p:txBody>
      </p:sp>
      <p:pic>
        <p:nvPicPr>
          <p:cNvPr id="19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730" y="880482"/>
            <a:ext cx="4665182" cy="292527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180202" y="1526993"/>
            <a:ext cx="19460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err="1" smtClean="0">
                <a:solidFill>
                  <a:schemeClr val="bg1"/>
                </a:solidFill>
                <a:latin typeface="+mn-lt"/>
              </a:rPr>
              <a:t>Wannawichian</a:t>
            </a:r>
            <a:r>
              <a:rPr lang="en-US" sz="1600" i="1" dirty="0" smtClean="0">
                <a:solidFill>
                  <a:schemeClr val="bg1"/>
                </a:solidFill>
                <a:latin typeface="+mn-lt"/>
              </a:rPr>
              <a:t>+ 2013</a:t>
            </a:r>
            <a:endParaRPr lang="en-US" sz="16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69572" y="1752323"/>
            <a:ext cx="18790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Io Footprint H</a:t>
            </a:r>
            <a:r>
              <a:rPr lang="en-US" sz="2000" baseline="-25000" dirty="0" smtClean="0">
                <a:solidFill>
                  <a:schemeClr val="bg1"/>
                </a:solidFill>
              </a:rPr>
              <a:t>2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700986" y="1314817"/>
            <a:ext cx="1425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err="1" smtClean="0">
                <a:solidFill>
                  <a:schemeClr val="bg1"/>
                </a:solidFill>
                <a:latin typeface="+mn-lt"/>
              </a:rPr>
              <a:t>Bonfond</a:t>
            </a:r>
            <a:r>
              <a:rPr lang="en-US" sz="1600" i="1" dirty="0" smtClean="0">
                <a:solidFill>
                  <a:schemeClr val="bg1"/>
                </a:solidFill>
                <a:latin typeface="+mn-lt"/>
              </a:rPr>
              <a:t>+ 2013</a:t>
            </a:r>
            <a:endParaRPr lang="en-US" sz="1600" i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8" name="Picture 24"/>
          <p:cNvPicPr>
            <a:picLocks noChangeAspect="1"/>
          </p:cNvPicPr>
          <p:nvPr/>
        </p:nvPicPr>
        <p:blipFill rotWithShape="1">
          <a:blip r:embed="rId8"/>
          <a:srcRect l="3186" t="7868" r="4762" b="1262"/>
          <a:stretch/>
        </p:blipFill>
        <p:spPr>
          <a:xfrm>
            <a:off x="5544566" y="861840"/>
            <a:ext cx="3366843" cy="221577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502676" y="965409"/>
            <a:ext cx="19971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defRPr/>
            </a:pPr>
            <a:r>
              <a:rPr lang="en-US" sz="1200" b="1" kern="0" dirty="0" smtClean="0">
                <a:solidFill>
                  <a:srgbClr val="000000"/>
                </a:solidFill>
                <a:latin typeface="Arial"/>
              </a:rPr>
              <a:t>Io’s last passage (+)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27422" y="1709904"/>
            <a:ext cx="857251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sz="14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Dawn</a:t>
            </a:r>
            <a:endParaRPr lang="en-US" sz="14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42686" y="2433754"/>
            <a:ext cx="714376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sz="1400" dirty="0" smtClean="0">
                <a:solidFill>
                  <a:srgbClr val="0000FF"/>
                </a:solidFill>
                <a:latin typeface="Arial Black" panose="020B0A04020102020204" pitchFamily="34" charset="0"/>
              </a:rPr>
              <a:t>Dusk</a:t>
            </a:r>
            <a:endParaRPr lang="en-US" sz="1400" dirty="0">
              <a:solidFill>
                <a:srgbClr val="0000F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02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1" grpId="0"/>
      <p:bldP spid="23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21673" y="219075"/>
            <a:ext cx="8763000" cy="1325563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i="1" dirty="0" smtClean="0"/>
              <a:t>Why are these correlations so bad? </a:t>
            </a:r>
            <a:r>
              <a:rPr lang="en-US" sz="4000" dirty="0" smtClean="0"/>
              <a:t>Asynchronous Drivers:</a:t>
            </a:r>
            <a:endParaRPr lang="en-US" sz="4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303" y="1477183"/>
            <a:ext cx="4262370" cy="324642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5" y="1477183"/>
            <a:ext cx="4344728" cy="3246430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11214" y="4721039"/>
            <a:ext cx="3087476" cy="34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b="1" i="1" dirty="0" smtClean="0">
                <a:latin typeface="+mn-lt"/>
              </a:rPr>
              <a:t>Brown (1995)</a:t>
            </a:r>
            <a:endParaRPr lang="en-US" altLang="en-US" sz="1600" b="1" i="1" dirty="0">
              <a:latin typeface="+mn-lt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1184399" y="2047645"/>
            <a:ext cx="0" cy="23529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70" y="1759727"/>
            <a:ext cx="1137737" cy="316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400" b="1" dirty="0" smtClean="0">
                <a:solidFill>
                  <a:schemeClr val="bg1"/>
                </a:solidFill>
                <a:latin typeface="+mn-lt"/>
              </a:rPr>
              <a:t>Io’s period</a:t>
            </a:r>
            <a:endParaRPr lang="en-US" altLang="en-US" sz="1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256343" y="4721039"/>
            <a:ext cx="3087476" cy="34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b="1" i="1" dirty="0" smtClean="0">
                <a:latin typeface="+mn-lt"/>
              </a:rPr>
              <a:t>Brown (1995)</a:t>
            </a:r>
            <a:endParaRPr lang="en-US" altLang="en-US" sz="1600" b="1" i="1" dirty="0">
              <a:latin typeface="+mn-lt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303" y="1477183"/>
            <a:ext cx="4246872" cy="3243856"/>
          </a:xfrm>
          <a:prstGeom prst="rect">
            <a:avLst/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09750" y="4721768"/>
            <a:ext cx="3087476" cy="34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b="1" i="1" dirty="0" smtClean="0">
                <a:latin typeface="+mn-lt"/>
              </a:rPr>
              <a:t>Thomas et al. (2001)</a:t>
            </a:r>
            <a:endParaRPr lang="en-US" altLang="en-US" sz="1600" b="1" i="1" dirty="0">
              <a:latin typeface="+mn-lt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-1" y="5142769"/>
            <a:ext cx="9144001" cy="438610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  </a:t>
            </a:r>
            <a:r>
              <a:rPr lang="el-GR" altLang="en-US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λ</a:t>
            </a:r>
            <a:r>
              <a:rPr lang="en-US" altLang="en-US" baseline="-25000" dirty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III</a:t>
            </a:r>
            <a:r>
              <a:rPr lang="en-US" altLang="en-US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x</a:t>
            </a:r>
            <a:r>
              <a:rPr lang="el-GR" altLang="en-US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λ</a:t>
            </a:r>
            <a:r>
              <a:rPr lang="en-US" altLang="en-US" baseline="-25000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IV  </a:t>
            </a:r>
            <a:r>
              <a:rPr lang="en-US" altLang="en-US" dirty="0" smtClean="0">
                <a:solidFill>
                  <a:srgbClr val="CCFFCC"/>
                </a:solidFill>
                <a:sym typeface="Symbol" panose="05050102010706020507" pitchFamily="18" charset="2"/>
              </a:rPr>
              <a:t>beat frequency is weeks. </a:t>
            </a:r>
            <a:r>
              <a:rPr lang="el-GR" altLang="en-US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λ</a:t>
            </a:r>
            <a:r>
              <a:rPr lang="en-US" altLang="en-US" baseline="-25000" dirty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IV</a:t>
            </a:r>
            <a:r>
              <a:rPr lang="en-US" altLang="en-US" dirty="0" smtClean="0">
                <a:solidFill>
                  <a:srgbClr val="CCFFCC"/>
                </a:solidFill>
                <a:sym typeface="Symbol" panose="05050102010706020507" pitchFamily="18" charset="2"/>
              </a:rPr>
              <a:t> drifts with volcanism, so we can’t </a:t>
            </a:r>
            <a:r>
              <a:rPr lang="en-US" altLang="en-US" dirty="0">
                <a:solidFill>
                  <a:srgbClr val="CCFFCC"/>
                </a:solidFill>
                <a:sym typeface="Symbol" panose="05050102010706020507" pitchFamily="18" charset="2"/>
              </a:rPr>
              <a:t>tag </a:t>
            </a:r>
            <a:r>
              <a:rPr lang="en-US" altLang="en-US" dirty="0" smtClean="0">
                <a:solidFill>
                  <a:srgbClr val="CCFFCC"/>
                </a:solidFill>
                <a:sym typeface="Symbol" panose="05050102010706020507" pitchFamily="18" charset="2"/>
              </a:rPr>
              <a:t>its phase, but if </a:t>
            </a:r>
            <a:r>
              <a:rPr lang="en-US" altLang="en-US" dirty="0">
                <a:solidFill>
                  <a:srgbClr val="CCFFCC"/>
                </a:solidFill>
                <a:sym typeface="Symbol" panose="05050102010706020507" pitchFamily="18" charset="2"/>
              </a:rPr>
              <a:t>volcanic drivers are complicating our search for periodic brightness drivers, maybe </a:t>
            </a:r>
            <a:r>
              <a:rPr lang="en-US" altLang="en-US" dirty="0" smtClean="0">
                <a:solidFill>
                  <a:srgbClr val="CCFFCC"/>
                </a:solidFill>
                <a:sym typeface="Symbol" panose="05050102010706020507" pitchFamily="18" charset="2"/>
              </a:rPr>
              <a:t>the neutral emissions </a:t>
            </a:r>
            <a:r>
              <a:rPr lang="en-US" altLang="en-US" dirty="0">
                <a:solidFill>
                  <a:srgbClr val="CCFFCC"/>
                </a:solidFill>
                <a:sym typeface="Symbol" panose="05050102010706020507" pitchFamily="18" charset="2"/>
              </a:rPr>
              <a:t>can </a:t>
            </a:r>
            <a:r>
              <a:rPr lang="en-US" altLang="en-US" dirty="0" smtClean="0">
                <a:solidFill>
                  <a:srgbClr val="CCFFCC"/>
                </a:solidFill>
                <a:sym typeface="Symbol" panose="05050102010706020507" pitchFamily="18" charset="2"/>
              </a:rPr>
              <a:t>help?</a:t>
            </a:r>
          </a:p>
        </p:txBody>
      </p:sp>
    </p:spTree>
    <p:extLst>
      <p:ext uri="{BB962C8B-B14F-4D97-AF65-F5344CB8AC3E}">
        <p14:creationId xmlns:p14="http://schemas.microsoft.com/office/powerpoint/2010/main" val="217038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0558" y="0"/>
            <a:ext cx="9144000" cy="8382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/>
            <a:r>
              <a:rPr lang="en-US" dirty="0" smtClean="0">
                <a:solidFill>
                  <a:schemeClr val="tx1"/>
                </a:solidFill>
              </a:rPr>
              <a:t>Neutrals? -&gt; McDonald </a:t>
            </a:r>
            <a:r>
              <a:rPr lang="en-US" dirty="0">
                <a:solidFill>
                  <a:schemeClr val="tx1"/>
                </a:solidFill>
              </a:rPr>
              <a:t>Observatory</a:t>
            </a:r>
          </a:p>
        </p:txBody>
      </p:sp>
      <p:pic>
        <p:nvPicPr>
          <p:cNvPr id="25602" name="Picture 12" descr="optic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44888"/>
            <a:ext cx="4429125" cy="25003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4" name="Picture 13" descr="busit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7400"/>
            <a:ext cx="4724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14" descr="slides00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781050"/>
            <a:ext cx="4419600" cy="297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15" descr="fiberspectrograph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2000"/>
            <a:ext cx="47244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Rectangle 16"/>
          <p:cNvSpPr>
            <a:spLocks noChangeArrowheads="1"/>
          </p:cNvSpPr>
          <p:nvPr/>
        </p:nvSpPr>
        <p:spPr bwMode="auto">
          <a:xfrm>
            <a:off x="0" y="5867400"/>
            <a:ext cx="4724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chemeClr val="tx1"/>
                </a:solidFill>
                <a:cs typeface="+mn-cs"/>
              </a:rPr>
              <a:t>Image-Slicing Spectrograph</a:t>
            </a:r>
          </a:p>
        </p:txBody>
      </p:sp>
      <p:sp>
        <p:nvSpPr>
          <p:cNvPr id="8201" name="Rectangle 17"/>
          <p:cNvSpPr>
            <a:spLocks noChangeArrowheads="1"/>
          </p:cNvSpPr>
          <p:nvPr/>
        </p:nvSpPr>
        <p:spPr bwMode="auto">
          <a:xfrm>
            <a:off x="4419600" y="5867400"/>
            <a:ext cx="4724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chemeClr val="tx1"/>
                </a:solidFill>
                <a:cs typeface="+mn-cs"/>
              </a:rPr>
              <a:t>Wide-Field Coronagraph</a:t>
            </a: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-46025" y="6205018"/>
            <a:ext cx="4724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dirty="0" smtClean="0">
                <a:solidFill>
                  <a:schemeClr val="tx1"/>
                </a:solidFill>
                <a:cs typeface="+mn-cs"/>
              </a:rPr>
              <a:t>2.7’ x 1.8’ FOV</a:t>
            </a:r>
            <a:endParaRPr lang="en-US" sz="24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4451570" y="6205021"/>
            <a:ext cx="4724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dirty="0" smtClean="0">
                <a:solidFill>
                  <a:schemeClr val="tx1"/>
                </a:solidFill>
                <a:cs typeface="+mn-cs"/>
              </a:rPr>
              <a:t>7° FOV</a:t>
            </a:r>
            <a:endParaRPr lang="en-US" sz="2400" dirty="0">
              <a:solidFill>
                <a:schemeClr val="tx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56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8" b="28906"/>
          <a:stretch>
            <a:fillRect/>
          </a:stretch>
        </p:blipFill>
        <p:spPr bwMode="auto">
          <a:xfrm>
            <a:off x="4078246" y="3311034"/>
            <a:ext cx="5065753" cy="3047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28650" y="276819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Neutral Cloud Interactions: Sodium</a:t>
            </a:r>
            <a:endParaRPr lang="en-US" sz="4000" dirty="0"/>
          </a:p>
        </p:txBody>
      </p:sp>
      <p:sp>
        <p:nvSpPr>
          <p:cNvPr id="8" name="Text Box 29"/>
          <p:cNvSpPr txBox="1">
            <a:spLocks noChangeArrowheads="1"/>
          </p:cNvSpPr>
          <p:nvPr/>
        </p:nvSpPr>
        <p:spPr bwMode="auto">
          <a:xfrm>
            <a:off x="4025158" y="6298719"/>
            <a:ext cx="53173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2000" b="0" dirty="0" smtClean="0">
                <a:solidFill>
                  <a:schemeClr val="tx1"/>
                </a:solidFill>
                <a:latin typeface="+mn-lt"/>
                <a:cs typeface="Arial" charset="0"/>
              </a:rPr>
              <a:t> 20 x 12 multiplexed spectra</a:t>
            </a:r>
          </a:p>
        </p:txBody>
      </p:sp>
      <p:sp>
        <p:nvSpPr>
          <p:cNvPr id="9" name="Line 43"/>
          <p:cNvSpPr>
            <a:spLocks noChangeShapeType="1"/>
          </p:cNvSpPr>
          <p:nvPr/>
        </p:nvSpPr>
        <p:spPr bwMode="auto">
          <a:xfrm flipH="1" flipV="1">
            <a:off x="6741694" y="6250091"/>
            <a:ext cx="78907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0981" y="2926473"/>
            <a:ext cx="2430234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sz="1800" dirty="0" err="1" smtClean="0">
                <a:latin typeface="+mn-lt"/>
                <a:cs typeface="Times New Roman" panose="02020603050405020304" pitchFamily="18" charset="0"/>
              </a:rPr>
              <a:t>NaCl</a:t>
            </a:r>
            <a:r>
              <a:rPr lang="en-US" sz="1800" baseline="30000" dirty="0" smtClean="0">
                <a:latin typeface="+mn-lt"/>
                <a:cs typeface="Times New Roman" panose="02020603050405020304" pitchFamily="18" charset="0"/>
              </a:rPr>
              <a:t>+</a:t>
            </a:r>
            <a:r>
              <a:rPr lang="en-US" sz="1800" dirty="0" smtClean="0">
                <a:latin typeface="+mn-lt"/>
                <a:cs typeface="Times New Roman" panose="02020603050405020304" pitchFamily="18" charset="0"/>
              </a:rPr>
              <a:t> + e</a:t>
            </a:r>
            <a:r>
              <a:rPr lang="en-US" sz="1800" baseline="30000" dirty="0" smtClean="0">
                <a:latin typeface="+mn-lt"/>
                <a:cs typeface="Times New Roman" panose="02020603050405020304" pitchFamily="18" charset="0"/>
              </a:rPr>
              <a:t>-</a:t>
            </a:r>
            <a:r>
              <a:rPr lang="en-US" sz="1800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+mn-lt"/>
                <a:ea typeface="Wingdings"/>
                <a:cs typeface="Times New Roman" panose="02020603050405020304" pitchFamily="18" charset="0"/>
                <a:sym typeface="Wingdings"/>
              </a:rPr>
              <a:t></a:t>
            </a:r>
            <a:r>
              <a:rPr lang="en-US" sz="1800" dirty="0" smtClean="0">
                <a:latin typeface="+mn-lt"/>
                <a:cs typeface="Times New Roman" panose="02020603050405020304" pitchFamily="18" charset="0"/>
                <a:sym typeface="Wingdings"/>
              </a:rPr>
              <a:t> Na* + Cl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	</a:t>
            </a:r>
            <a:endParaRPr lang="en-US" altLang="en-US" sz="18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" name="Picture 5" descr="Schneider_Na_SII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" y="3311033"/>
            <a:ext cx="4180684" cy="3047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1960165" y="6070233"/>
            <a:ext cx="2584594" cy="2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200" i="1" dirty="0" smtClean="0">
                <a:latin typeface="Arial Unicode MS" charset="0"/>
              </a:rPr>
              <a:t>Schneider &amp; </a:t>
            </a:r>
            <a:r>
              <a:rPr lang="en-US" sz="1200" i="1" dirty="0" err="1" smtClean="0">
                <a:latin typeface="Arial Unicode MS" charset="0"/>
              </a:rPr>
              <a:t>Trauger</a:t>
            </a:r>
            <a:r>
              <a:rPr lang="en-US" sz="1200" i="1" dirty="0" smtClean="0">
                <a:latin typeface="Arial Unicode MS" charset="0"/>
              </a:rPr>
              <a:t> 1995</a:t>
            </a:r>
            <a:endParaRPr lang="en-US" sz="1200" i="1" dirty="0">
              <a:latin typeface="Arial Unicode MS" charset="0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-35761" y="6084514"/>
            <a:ext cx="864155" cy="2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200" dirty="0">
                <a:latin typeface="Arial Unicode MS" charset="0"/>
              </a:rPr>
              <a:t>Sulfur</a:t>
            </a:r>
            <a:r>
              <a:rPr lang="en-US" sz="1200" baseline="30000" dirty="0">
                <a:latin typeface="Arial Unicode MS" charset="0"/>
              </a:rPr>
              <a:t>+</a:t>
            </a: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-4280" y="4535646"/>
            <a:ext cx="864155" cy="2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200" dirty="0">
                <a:latin typeface="Arial Unicode MS" charset="0"/>
              </a:rPr>
              <a:t>Sodium</a:t>
            </a:r>
            <a:endParaRPr lang="en-US" sz="1200" baseline="30000" dirty="0">
              <a:latin typeface="Arial Unicode MS" charset="0"/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2740881" y="4535645"/>
            <a:ext cx="1611803" cy="2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latin typeface="Arial Unicode MS" charset="0"/>
              </a:rPr>
              <a:t>Wilson et al. 2002</a:t>
            </a:r>
            <a:endParaRPr lang="en-US" sz="1200" i="1" dirty="0">
              <a:latin typeface="Arial Unicode MS" charset="0"/>
            </a:endParaRPr>
          </a:p>
        </p:txBody>
      </p:sp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5340091" y="947119"/>
            <a:ext cx="3714024" cy="2335050"/>
            <a:chOff x="5061676" y="1204067"/>
            <a:chExt cx="3323992" cy="208983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4" b="75789"/>
            <a:stretch/>
          </p:blipFill>
          <p:spPr>
            <a:xfrm>
              <a:off x="5061676" y="2926677"/>
              <a:ext cx="3323992" cy="36722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2" t="26448" r="29028" b="-195"/>
            <a:stretch/>
          </p:blipFill>
          <p:spPr>
            <a:xfrm>
              <a:off x="6423090" y="1209031"/>
              <a:ext cx="1960035" cy="171503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1676" y="1204067"/>
              <a:ext cx="1358871" cy="1719995"/>
            </a:xfrm>
            <a:prstGeom prst="rect">
              <a:avLst/>
            </a:prstGeom>
          </p:spPr>
        </p:pic>
      </p:grpSp>
      <p:pic>
        <p:nvPicPr>
          <p:cNvPr id="20" name="Picture 137" descr="http://deep-red.sr.unh.edu/model/io/cloudfig.gif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15"/>
          <a:stretch/>
        </p:blipFill>
        <p:spPr bwMode="auto">
          <a:xfrm>
            <a:off x="93040" y="953201"/>
            <a:ext cx="2383080" cy="232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7627620" y="3293899"/>
            <a:ext cx="1721750" cy="53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6858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6858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6858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6858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 b="0" dirty="0" smtClean="0">
                <a:solidFill>
                  <a:schemeClr val="tx1"/>
                </a:solidFill>
                <a:latin typeface="+mn-lt"/>
              </a:rPr>
              <a:t>Raw Io Data</a:t>
            </a:r>
            <a:endParaRPr lang="en-US" altLang="en-US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29021" y="1877226"/>
            <a:ext cx="2861795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sz="1800" dirty="0" err="1" smtClean="0">
                <a:latin typeface="+mn-lt"/>
                <a:cs typeface="Times New Roman" panose="02020603050405020304" pitchFamily="18" charset="0"/>
              </a:rPr>
              <a:t>NaCl</a:t>
            </a:r>
            <a:r>
              <a:rPr lang="en-US" sz="1800" baseline="30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+mn-lt"/>
                <a:cs typeface="Times New Roman" panose="02020603050405020304" pitchFamily="18" charset="0"/>
              </a:rPr>
              <a:t>+ torus ion </a:t>
            </a:r>
            <a:r>
              <a:rPr lang="en-US" sz="1800" dirty="0" smtClean="0">
                <a:latin typeface="+mn-lt"/>
                <a:ea typeface="Wingdings"/>
                <a:cs typeface="Times New Roman" panose="02020603050405020304" pitchFamily="18" charset="0"/>
                <a:sym typeface="Wingdings"/>
              </a:rPr>
              <a:t></a:t>
            </a:r>
            <a:r>
              <a:rPr lang="en-US" sz="1800" dirty="0" smtClean="0">
                <a:latin typeface="+mn-lt"/>
                <a:cs typeface="Times New Roman" panose="02020603050405020304" pitchFamily="18" charset="0"/>
                <a:sym typeface="Wingdings"/>
              </a:rPr>
              <a:t> Na + …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	</a:t>
            </a:r>
            <a:endParaRPr lang="en-US" altLang="en-US" sz="18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99786" y="2591716"/>
            <a:ext cx="3006904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sz="1800" dirty="0" smtClean="0">
                <a:latin typeface="+mn-lt"/>
                <a:cs typeface="Times New Roman" panose="02020603050405020304" pitchFamily="18" charset="0"/>
              </a:rPr>
              <a:t>CHEX … or </a:t>
            </a:r>
            <a:r>
              <a:rPr lang="en-US" sz="1800" dirty="0" err="1" smtClean="0">
                <a:latin typeface="+mn-lt"/>
                <a:cs typeface="Times New Roman" panose="02020603050405020304" pitchFamily="18" charset="0"/>
              </a:rPr>
              <a:t>NaCl</a:t>
            </a:r>
            <a:r>
              <a:rPr lang="en-US" sz="1800" baseline="30000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+mn-lt"/>
                <a:cs typeface="Times New Roman" panose="02020603050405020304" pitchFamily="18" charset="0"/>
              </a:rPr>
              <a:t>+ </a:t>
            </a:r>
            <a:r>
              <a:rPr lang="el-GR" sz="1800" dirty="0" smtClean="0">
                <a:latin typeface="+mn-lt"/>
                <a:cs typeface="Times New Roman" panose="02020603050405020304" pitchFamily="18" charset="0"/>
              </a:rPr>
              <a:t>γ</a:t>
            </a:r>
            <a:r>
              <a:rPr lang="en-US" sz="1800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+mn-lt"/>
                <a:ea typeface="Wingdings"/>
                <a:cs typeface="Times New Roman" panose="02020603050405020304" pitchFamily="18" charset="0"/>
                <a:sym typeface="Wingdings"/>
              </a:rPr>
              <a:t></a:t>
            </a:r>
            <a:r>
              <a:rPr lang="en-US" sz="1800" dirty="0" smtClean="0">
                <a:latin typeface="+mn-lt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sz="1800" dirty="0" err="1" smtClean="0">
                <a:latin typeface="+mn-lt"/>
                <a:cs typeface="Times New Roman" panose="02020603050405020304" pitchFamily="18" charset="0"/>
                <a:sym typeface="Wingdings"/>
              </a:rPr>
              <a:t>NaCl</a:t>
            </a:r>
            <a:r>
              <a:rPr lang="en-US" sz="1800" baseline="30000" dirty="0" smtClean="0">
                <a:latin typeface="+mn-lt"/>
                <a:cs typeface="Times New Roman" panose="02020603050405020304" pitchFamily="18" charset="0"/>
                <a:sym typeface="Wingdings"/>
              </a:rPr>
              <a:t>+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	</a:t>
            </a:r>
            <a:endParaRPr lang="en-US" altLang="en-US" sz="18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488305" y="1157433"/>
            <a:ext cx="1702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+mn-lt"/>
                <a:cs typeface="Times New Roman" panose="02020603050405020304" pitchFamily="18" charset="0"/>
              </a:rPr>
              <a:t>Active volcanic plume </a:t>
            </a:r>
            <a:r>
              <a:rPr lang="en-US" sz="1400" dirty="0" smtClean="0">
                <a:latin typeface="+mn-lt"/>
                <a:cs typeface="Times New Roman" panose="02020603050405020304" pitchFamily="18" charset="0"/>
                <a:sym typeface="Wingdings"/>
              </a:rPr>
              <a:t>or sputtering </a:t>
            </a:r>
            <a:r>
              <a:rPr lang="en-US" sz="1400" dirty="0">
                <a:solidFill>
                  <a:prstClr val="white"/>
                </a:solidFill>
                <a:latin typeface="Corbel" panose="020B0503020204020204"/>
                <a:cs typeface="Times New Roman" panose="02020603050405020304" pitchFamily="18" charset="0"/>
              </a:rPr>
              <a:t>(not sublimation)</a:t>
            </a:r>
            <a:endParaRPr lang="en-US" sz="1400" dirty="0" smtClean="0"/>
          </a:p>
          <a:p>
            <a:pPr algn="ctr"/>
            <a:endParaRPr lang="en-US" sz="1400" dirty="0" smtClean="0">
              <a:latin typeface="+mn-lt"/>
              <a:cs typeface="Times New Roman" panose="02020603050405020304" pitchFamily="18" charset="0"/>
              <a:sym typeface="Wingdings"/>
            </a:endParaRPr>
          </a:p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	</a:t>
            </a:r>
            <a:endParaRPr lang="en-US" altLang="en-US" sz="14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957698" y="1365429"/>
            <a:ext cx="1475206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sz="1800" dirty="0" smtClean="0">
                <a:latin typeface="+mn-lt"/>
                <a:ea typeface="Wingdings"/>
                <a:cs typeface="Times New Roman" panose="02020603050405020304" pitchFamily="18" charset="0"/>
                <a:sym typeface="Wingdings"/>
              </a:rPr>
              <a:t></a:t>
            </a:r>
            <a:r>
              <a:rPr lang="en-US" sz="1800" dirty="0" smtClean="0">
                <a:latin typeface="+mn-lt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sz="1800" dirty="0" err="1" smtClean="0">
                <a:latin typeface="+mn-lt"/>
                <a:cs typeface="Times New Roman" panose="02020603050405020304" pitchFamily="18" charset="0"/>
                <a:sym typeface="Wingdings"/>
              </a:rPr>
              <a:t>NaCl</a:t>
            </a:r>
            <a:r>
              <a:rPr lang="en-US" sz="1800" dirty="0" smtClean="0">
                <a:latin typeface="+mn-lt"/>
                <a:cs typeface="Times New Roman" panose="02020603050405020304" pitchFamily="18" charset="0"/>
                <a:sym typeface="Wingdings"/>
              </a:rPr>
              <a:t>, Na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	</a:t>
            </a:r>
            <a:endParaRPr lang="en-US" altLang="en-US" sz="18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3144386" y="898539"/>
            <a:ext cx="1721750" cy="53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6858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6858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6858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6858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 u="sng" dirty="0" smtClean="0">
                <a:solidFill>
                  <a:schemeClr val="tx1"/>
                </a:solidFill>
                <a:latin typeface="+mn-lt"/>
              </a:rPr>
              <a:t>Low Energy</a:t>
            </a:r>
            <a:endParaRPr lang="en-US" altLang="en-US" sz="2000" u="sng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2" name="Rectangle 2"/>
          <p:cNvSpPr txBox="1">
            <a:spLocks noChangeArrowheads="1"/>
          </p:cNvSpPr>
          <p:nvPr/>
        </p:nvSpPr>
        <p:spPr bwMode="auto">
          <a:xfrm>
            <a:off x="3096823" y="2224561"/>
            <a:ext cx="1721750" cy="53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6858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6858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6858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6858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 u="sng" dirty="0" smtClean="0">
                <a:solidFill>
                  <a:schemeClr val="tx1"/>
                </a:solidFill>
                <a:latin typeface="+mn-lt"/>
              </a:rPr>
              <a:t>Hi Energy</a:t>
            </a:r>
            <a:endParaRPr lang="en-US" altLang="en-US" sz="2000" u="sng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041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44" descr="1-s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6" t="13802" r="6010" b="69331"/>
          <a:stretch>
            <a:fillRect/>
          </a:stretch>
        </p:blipFill>
        <p:spPr bwMode="auto">
          <a:xfrm>
            <a:off x="0" y="893763"/>
            <a:ext cx="9131300" cy="5964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r="13353"/>
          <a:stretch>
            <a:fillRect/>
          </a:stretch>
        </p:blipFill>
        <p:spPr bwMode="auto">
          <a:xfrm>
            <a:off x="457200" y="2225675"/>
            <a:ext cx="8674100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en-US" sz="4000" dirty="0" err="1" smtClean="0">
                <a:solidFill>
                  <a:schemeClr val="tx1"/>
                </a:solidFill>
              </a:rPr>
              <a:t>Unwarped</a:t>
            </a:r>
            <a:r>
              <a:rPr lang="en-US" altLang="en-US" sz="4000" dirty="0" smtClean="0">
                <a:solidFill>
                  <a:schemeClr val="tx1"/>
                </a:solidFill>
              </a:rPr>
              <a:t>, Extracted, CRs removed</a:t>
            </a:r>
          </a:p>
        </p:txBody>
      </p:sp>
      <p:sp>
        <p:nvSpPr>
          <p:cNvPr id="16389" name="Text Box 29"/>
          <p:cNvSpPr txBox="1">
            <a:spLocks noChangeArrowheads="1"/>
          </p:cNvSpPr>
          <p:nvPr/>
        </p:nvSpPr>
        <p:spPr bwMode="auto">
          <a:xfrm>
            <a:off x="2819400" y="914400"/>
            <a:ext cx="327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smtClean="0">
                <a:solidFill>
                  <a:srgbClr val="000000"/>
                </a:solidFill>
                <a:cs typeface="Arial" charset="0"/>
              </a:rPr>
              <a:t>Io Surface Reflection</a:t>
            </a:r>
          </a:p>
        </p:txBody>
      </p:sp>
      <p:sp>
        <p:nvSpPr>
          <p:cNvPr id="16390" name="Line 38"/>
          <p:cNvSpPr>
            <a:spLocks noChangeShapeType="1"/>
          </p:cNvSpPr>
          <p:nvPr/>
        </p:nvSpPr>
        <p:spPr bwMode="auto">
          <a:xfrm>
            <a:off x="4191000" y="1354138"/>
            <a:ext cx="431800" cy="860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391" name="Line 39"/>
          <p:cNvSpPr>
            <a:spLocks noChangeShapeType="1"/>
          </p:cNvSpPr>
          <p:nvPr/>
        </p:nvSpPr>
        <p:spPr bwMode="auto">
          <a:xfrm flipH="1">
            <a:off x="3733800" y="1354138"/>
            <a:ext cx="457200" cy="838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392" name="Text Box 40"/>
          <p:cNvSpPr txBox="1">
            <a:spLocks noChangeArrowheads="1"/>
          </p:cNvSpPr>
          <p:nvPr/>
        </p:nvSpPr>
        <p:spPr bwMode="auto">
          <a:xfrm>
            <a:off x="7505700" y="1746250"/>
            <a:ext cx="1276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800" b="0" smtClean="0">
                <a:solidFill>
                  <a:srgbClr val="000000"/>
                </a:solidFill>
                <a:cs typeface="Arial" charset="0"/>
              </a:rPr>
              <a:t>Spectra</a:t>
            </a:r>
          </a:p>
        </p:txBody>
      </p:sp>
      <p:sp>
        <p:nvSpPr>
          <p:cNvPr id="16393" name="Line 41"/>
          <p:cNvSpPr>
            <a:spLocks noChangeShapeType="1"/>
          </p:cNvSpPr>
          <p:nvPr/>
        </p:nvSpPr>
        <p:spPr bwMode="auto">
          <a:xfrm>
            <a:off x="7308850" y="2127250"/>
            <a:ext cx="1474788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394" name="Text Box 42"/>
          <p:cNvSpPr txBox="1">
            <a:spLocks noChangeArrowheads="1"/>
          </p:cNvSpPr>
          <p:nvPr/>
        </p:nvSpPr>
        <p:spPr bwMode="auto">
          <a:xfrm>
            <a:off x="0" y="4572000"/>
            <a:ext cx="5889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0">
                <a:solidFill>
                  <a:srgbClr val="000000"/>
                </a:solidFill>
                <a:cs typeface="Arial" panose="020B0604020202020204" pitchFamily="34" charset="0"/>
              </a:rPr>
              <a:t>d</a:t>
            </a:r>
            <a:r>
              <a:rPr lang="el-GR" altLang="en-US" sz="1800" b="0">
                <a:solidFill>
                  <a:srgbClr val="000000"/>
                </a:solidFill>
                <a:cs typeface="Arial" panose="020B0604020202020204" pitchFamily="34" charset="0"/>
              </a:rPr>
              <a:t>λ</a:t>
            </a:r>
          </a:p>
        </p:txBody>
      </p:sp>
      <p:sp>
        <p:nvSpPr>
          <p:cNvPr id="16395" name="Line 43"/>
          <p:cNvSpPr>
            <a:spLocks noChangeShapeType="1"/>
          </p:cNvSpPr>
          <p:nvPr/>
        </p:nvSpPr>
        <p:spPr bwMode="auto">
          <a:xfrm>
            <a:off x="381000" y="4230688"/>
            <a:ext cx="1588" cy="11350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396" name="Text Box 29"/>
          <p:cNvSpPr txBox="1">
            <a:spLocks noChangeArrowheads="1"/>
          </p:cNvSpPr>
          <p:nvPr/>
        </p:nvSpPr>
        <p:spPr bwMode="auto">
          <a:xfrm>
            <a:off x="120650" y="893763"/>
            <a:ext cx="27114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smtClean="0">
                <a:solidFill>
                  <a:srgbClr val="000000"/>
                </a:solidFill>
                <a:cs typeface="Arial" charset="0"/>
              </a:rPr>
              <a:t>Scattered Jupiter</a:t>
            </a:r>
          </a:p>
        </p:txBody>
      </p:sp>
      <p:sp>
        <p:nvSpPr>
          <p:cNvPr id="34828" name="Rectangle 2"/>
          <p:cNvSpPr>
            <a:spLocks noChangeArrowheads="1"/>
          </p:cNvSpPr>
          <p:nvPr/>
        </p:nvSpPr>
        <p:spPr bwMode="auto">
          <a:xfrm>
            <a:off x="681038" y="1200150"/>
            <a:ext cx="16716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Reflection</a:t>
            </a:r>
          </a:p>
        </p:txBody>
      </p:sp>
      <p:sp>
        <p:nvSpPr>
          <p:cNvPr id="16398" name="Line 38"/>
          <p:cNvSpPr>
            <a:spLocks noChangeShapeType="1"/>
          </p:cNvSpPr>
          <p:nvPr/>
        </p:nvSpPr>
        <p:spPr bwMode="auto">
          <a:xfrm>
            <a:off x="1600200" y="1662113"/>
            <a:ext cx="630238" cy="5476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399" name="Line 39"/>
          <p:cNvSpPr>
            <a:spLocks noChangeShapeType="1"/>
          </p:cNvSpPr>
          <p:nvPr/>
        </p:nvSpPr>
        <p:spPr bwMode="auto">
          <a:xfrm flipH="1">
            <a:off x="1343025" y="1662113"/>
            <a:ext cx="257175" cy="527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400" name="Text Box 40"/>
          <p:cNvSpPr txBox="1">
            <a:spLocks noChangeArrowheads="1"/>
          </p:cNvSpPr>
          <p:nvPr/>
        </p:nvSpPr>
        <p:spPr bwMode="auto">
          <a:xfrm>
            <a:off x="0" y="5638800"/>
            <a:ext cx="457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800" b="0" smtClean="0">
                <a:solidFill>
                  <a:srgbClr val="000000"/>
                </a:solidFill>
                <a:cs typeface="Arial" charset="0"/>
              </a:rPr>
              <a:t>D</a:t>
            </a:r>
            <a:r>
              <a:rPr lang="en-US" sz="1800" b="0" baseline="-25000" smtClean="0">
                <a:solidFill>
                  <a:srgbClr val="000000"/>
                </a:solidFill>
                <a:cs typeface="Arial" charset="0"/>
              </a:rPr>
              <a:t>1</a:t>
            </a:r>
          </a:p>
        </p:txBody>
      </p:sp>
      <p:sp>
        <p:nvSpPr>
          <p:cNvPr id="34832" name="Rectangle 3"/>
          <p:cNvSpPr>
            <a:spLocks noChangeArrowheads="1"/>
          </p:cNvSpPr>
          <p:nvPr/>
        </p:nvSpPr>
        <p:spPr bwMode="auto">
          <a:xfrm>
            <a:off x="25400" y="3097213"/>
            <a:ext cx="4064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0">
                <a:solidFill>
                  <a:srgbClr val="000000"/>
                </a:solidFill>
                <a:cs typeface="Arial" panose="020B0604020202020204" pitchFamily="34" charset="0"/>
              </a:rPr>
              <a:t>D</a:t>
            </a:r>
            <a:r>
              <a:rPr lang="en-US" altLang="en-US" b="0" baseline="-25000">
                <a:solidFill>
                  <a:srgbClr val="000000"/>
                </a:solidFill>
                <a:cs typeface="Arial" panose="020B0604020202020204" pitchFamily="34" charset="0"/>
              </a:rPr>
              <a:t>2</a:t>
            </a:r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7505700" y="4387850"/>
            <a:ext cx="1176338" cy="5270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496175" y="3768725"/>
            <a:ext cx="1185863" cy="525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496175" y="5035550"/>
            <a:ext cx="1185863" cy="525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Text Box 40"/>
          <p:cNvSpPr txBox="1">
            <a:spLocks noChangeArrowheads="1"/>
          </p:cNvSpPr>
          <p:nvPr/>
        </p:nvSpPr>
        <p:spPr bwMode="auto">
          <a:xfrm>
            <a:off x="7445375" y="4975225"/>
            <a:ext cx="12763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800" b="0" smtClean="0">
                <a:solidFill>
                  <a:schemeClr val="tx1"/>
                </a:solidFill>
                <a:cs typeface="Arial" charset="0"/>
              </a:rPr>
              <a:t>Jupiter Absorption</a:t>
            </a:r>
          </a:p>
        </p:txBody>
      </p:sp>
      <p:sp>
        <p:nvSpPr>
          <p:cNvPr id="19" name="Text Box 40"/>
          <p:cNvSpPr txBox="1">
            <a:spLocks noChangeArrowheads="1"/>
          </p:cNvSpPr>
          <p:nvPr/>
        </p:nvSpPr>
        <p:spPr bwMode="auto">
          <a:xfrm>
            <a:off x="7453313" y="3708400"/>
            <a:ext cx="12763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800" b="0" smtClean="0">
                <a:solidFill>
                  <a:schemeClr val="tx1"/>
                </a:solidFill>
                <a:cs typeface="Arial" charset="0"/>
              </a:rPr>
              <a:t>Io Absorption</a:t>
            </a:r>
          </a:p>
        </p:txBody>
      </p:sp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7442200" y="4321175"/>
            <a:ext cx="12763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800" b="0" smtClean="0">
                <a:cs typeface="Arial" charset="0"/>
              </a:rPr>
              <a:t>Io Emission</a:t>
            </a:r>
          </a:p>
        </p:txBody>
      </p:sp>
      <p:sp>
        <p:nvSpPr>
          <p:cNvPr id="29" name="Line 39"/>
          <p:cNvSpPr>
            <a:spLocks noChangeShapeType="1"/>
          </p:cNvSpPr>
          <p:nvPr/>
        </p:nvSpPr>
        <p:spPr bwMode="auto">
          <a:xfrm flipH="1" flipV="1">
            <a:off x="7215188" y="3208338"/>
            <a:ext cx="315912" cy="862012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0" name="Line 39"/>
          <p:cNvSpPr>
            <a:spLocks noChangeShapeType="1"/>
          </p:cNvSpPr>
          <p:nvPr/>
        </p:nvSpPr>
        <p:spPr bwMode="auto">
          <a:xfrm flipH="1" flipV="1">
            <a:off x="6999288" y="3319463"/>
            <a:ext cx="557212" cy="145573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1" name="Line 39"/>
          <p:cNvSpPr>
            <a:spLocks noChangeShapeType="1"/>
          </p:cNvSpPr>
          <p:nvPr/>
        </p:nvSpPr>
        <p:spPr bwMode="auto">
          <a:xfrm flipH="1" flipV="1">
            <a:off x="6792913" y="3452813"/>
            <a:ext cx="738187" cy="1870075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6453187" y="1214437"/>
            <a:ext cx="2309813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2400" dirty="0" smtClean="0">
                <a:cs typeface="Arial" charset="0"/>
              </a:rPr>
              <a:t>2.8 km s</a:t>
            </a:r>
            <a:r>
              <a:rPr lang="en-US" sz="2400" baseline="30000" dirty="0" smtClean="0">
                <a:cs typeface="Arial" charset="0"/>
              </a:rPr>
              <a:t>-1</a:t>
            </a:r>
            <a:r>
              <a:rPr lang="en-US" sz="2400" dirty="0" smtClean="0">
                <a:cs typeface="Arial" charset="0"/>
              </a:rPr>
              <a:t> pix</a:t>
            </a:r>
            <a:r>
              <a:rPr lang="en-US" sz="2400" baseline="30000" dirty="0" smtClean="0">
                <a:cs typeface="Arial" charset="0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55452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  <p:bldP spid="28" grpId="0" animBg="1"/>
      <p:bldP spid="18" grpId="0"/>
      <p:bldP spid="19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44" descr="1-s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6" t="13802" r="6010" b="69331"/>
          <a:stretch>
            <a:fillRect/>
          </a:stretch>
        </p:blipFill>
        <p:spPr bwMode="auto">
          <a:xfrm>
            <a:off x="0" y="893763"/>
            <a:ext cx="9131300" cy="596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2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1" r="13457"/>
          <a:stretch>
            <a:fillRect/>
          </a:stretch>
        </p:blipFill>
        <p:spPr bwMode="auto">
          <a:xfrm>
            <a:off x="450850" y="2216150"/>
            <a:ext cx="8686800" cy="465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en-US" sz="4000" dirty="0" smtClean="0">
                <a:solidFill>
                  <a:schemeClr val="tx1"/>
                </a:solidFill>
              </a:rPr>
              <a:t>Surface Reflectance Subtracted</a:t>
            </a:r>
          </a:p>
        </p:txBody>
      </p:sp>
      <p:sp>
        <p:nvSpPr>
          <p:cNvPr id="17413" name="Text Box 29"/>
          <p:cNvSpPr txBox="1">
            <a:spLocks noChangeArrowheads="1"/>
          </p:cNvSpPr>
          <p:nvPr/>
        </p:nvSpPr>
        <p:spPr bwMode="auto">
          <a:xfrm>
            <a:off x="2590800" y="914400"/>
            <a:ext cx="243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smtClean="0">
                <a:solidFill>
                  <a:srgbClr val="000000"/>
                </a:solidFill>
                <a:cs typeface="Arial" charset="0"/>
              </a:rPr>
              <a:t>Residual Noise</a:t>
            </a:r>
          </a:p>
        </p:txBody>
      </p:sp>
      <p:sp>
        <p:nvSpPr>
          <p:cNvPr id="17414" name="Text Box 40"/>
          <p:cNvSpPr txBox="1">
            <a:spLocks noChangeArrowheads="1"/>
          </p:cNvSpPr>
          <p:nvPr/>
        </p:nvSpPr>
        <p:spPr bwMode="auto">
          <a:xfrm>
            <a:off x="7504113" y="1741488"/>
            <a:ext cx="1276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800" b="0" smtClean="0">
                <a:solidFill>
                  <a:srgbClr val="000000"/>
                </a:solidFill>
                <a:cs typeface="Arial" charset="0"/>
              </a:rPr>
              <a:t>Spectra</a:t>
            </a:r>
          </a:p>
        </p:txBody>
      </p:sp>
      <p:sp>
        <p:nvSpPr>
          <p:cNvPr id="17415" name="Line 41"/>
          <p:cNvSpPr>
            <a:spLocks noChangeShapeType="1"/>
          </p:cNvSpPr>
          <p:nvPr/>
        </p:nvSpPr>
        <p:spPr bwMode="auto">
          <a:xfrm>
            <a:off x="7307263" y="2122488"/>
            <a:ext cx="147478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7416" name="Text Box 42"/>
          <p:cNvSpPr txBox="1">
            <a:spLocks noChangeArrowheads="1"/>
          </p:cNvSpPr>
          <p:nvPr/>
        </p:nvSpPr>
        <p:spPr bwMode="auto">
          <a:xfrm>
            <a:off x="0" y="4572000"/>
            <a:ext cx="5889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0">
                <a:solidFill>
                  <a:srgbClr val="000000"/>
                </a:solidFill>
                <a:cs typeface="Arial" panose="020B0604020202020204" pitchFamily="34" charset="0"/>
              </a:rPr>
              <a:t>d</a:t>
            </a:r>
            <a:r>
              <a:rPr lang="el-GR" altLang="en-US" sz="1800" b="0">
                <a:solidFill>
                  <a:srgbClr val="000000"/>
                </a:solidFill>
                <a:cs typeface="Arial" panose="020B0604020202020204" pitchFamily="34" charset="0"/>
              </a:rPr>
              <a:t>λ</a:t>
            </a:r>
          </a:p>
        </p:txBody>
      </p:sp>
      <p:sp>
        <p:nvSpPr>
          <p:cNvPr id="17417" name="Line 43"/>
          <p:cNvSpPr>
            <a:spLocks noChangeShapeType="1"/>
          </p:cNvSpPr>
          <p:nvPr/>
        </p:nvSpPr>
        <p:spPr bwMode="auto">
          <a:xfrm>
            <a:off x="381000" y="4230688"/>
            <a:ext cx="1588" cy="11350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7418" name="Line 39"/>
          <p:cNvSpPr>
            <a:spLocks noChangeShapeType="1"/>
          </p:cNvSpPr>
          <p:nvPr/>
        </p:nvSpPr>
        <p:spPr bwMode="auto">
          <a:xfrm flipH="1">
            <a:off x="3724275" y="1392238"/>
            <a:ext cx="0" cy="8175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7419" name="Line 39"/>
          <p:cNvSpPr>
            <a:spLocks noChangeShapeType="1"/>
          </p:cNvSpPr>
          <p:nvPr/>
        </p:nvSpPr>
        <p:spPr bwMode="auto">
          <a:xfrm flipH="1">
            <a:off x="1409700" y="1392238"/>
            <a:ext cx="2314575" cy="7969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7420" name="Line 39"/>
          <p:cNvSpPr>
            <a:spLocks noChangeShapeType="1"/>
          </p:cNvSpPr>
          <p:nvPr/>
        </p:nvSpPr>
        <p:spPr bwMode="auto">
          <a:xfrm flipH="1">
            <a:off x="2286000" y="1392238"/>
            <a:ext cx="1438275" cy="7969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7421" name="Text Box 40"/>
          <p:cNvSpPr txBox="1">
            <a:spLocks noChangeArrowheads="1"/>
          </p:cNvSpPr>
          <p:nvPr/>
        </p:nvSpPr>
        <p:spPr bwMode="auto">
          <a:xfrm>
            <a:off x="0" y="5638800"/>
            <a:ext cx="457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800" b="0" smtClean="0">
                <a:solidFill>
                  <a:srgbClr val="000000"/>
                </a:solidFill>
                <a:cs typeface="Arial" charset="0"/>
              </a:rPr>
              <a:t>D</a:t>
            </a:r>
            <a:r>
              <a:rPr lang="en-US" sz="1800" b="0" baseline="-25000" smtClean="0">
                <a:solidFill>
                  <a:srgbClr val="000000"/>
                </a:solidFill>
                <a:cs typeface="Arial" charset="0"/>
              </a:rPr>
              <a:t>1</a:t>
            </a:r>
          </a:p>
        </p:txBody>
      </p:sp>
      <p:sp>
        <p:nvSpPr>
          <p:cNvPr id="35853" name="Rectangle 19"/>
          <p:cNvSpPr>
            <a:spLocks noChangeArrowheads="1"/>
          </p:cNvSpPr>
          <p:nvPr/>
        </p:nvSpPr>
        <p:spPr bwMode="auto">
          <a:xfrm>
            <a:off x="25400" y="3097213"/>
            <a:ext cx="4064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0">
                <a:solidFill>
                  <a:srgbClr val="000000"/>
                </a:solidFill>
                <a:cs typeface="Arial" panose="020B0604020202020204" pitchFamily="34" charset="0"/>
              </a:rPr>
              <a:t>D</a:t>
            </a:r>
            <a:r>
              <a:rPr lang="en-US" altLang="en-US" b="0" baseline="-25000">
                <a:solidFill>
                  <a:srgbClr val="000000"/>
                </a:solidFill>
                <a:cs typeface="Arial" panose="020B0604020202020204" pitchFamily="34" charset="0"/>
              </a:rPr>
              <a:t>2</a:t>
            </a:r>
            <a:endParaRPr lang="en-US" altLang="en-US"/>
          </a:p>
        </p:txBody>
      </p:sp>
      <p:sp>
        <p:nvSpPr>
          <p:cNvPr id="4" name="Oval 3"/>
          <p:cNvSpPr/>
          <p:nvPr/>
        </p:nvSpPr>
        <p:spPr>
          <a:xfrm>
            <a:off x="2460625" y="3109913"/>
            <a:ext cx="714375" cy="431800"/>
          </a:xfrm>
          <a:prstGeom prst="ellipse">
            <a:avLst/>
          </a:prstGeom>
          <a:solidFill>
            <a:srgbClr val="FFC000">
              <a:alpha val="24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C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 rot="17781934">
            <a:off x="5799932" y="2658269"/>
            <a:ext cx="1187450" cy="484187"/>
          </a:xfrm>
          <a:prstGeom prst="ellipse">
            <a:avLst/>
          </a:prstGeom>
          <a:solidFill>
            <a:srgbClr val="FFC000">
              <a:alpha val="24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C000"/>
              </a:solidFill>
            </a:endParaRP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5278438" y="3675063"/>
            <a:ext cx="2081212" cy="457200"/>
          </a:xfrm>
          <a:prstGeom prst="rect">
            <a:avLst/>
          </a:prstGeom>
          <a:noFill/>
          <a:ln>
            <a:solidFill>
              <a:srgbClr val="FFC000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smtClean="0">
                <a:solidFill>
                  <a:srgbClr val="FFC000"/>
                </a:solidFill>
                <a:cs typeface="Arial" charset="0"/>
              </a:rPr>
              <a:t>Fast Sodium</a:t>
            </a:r>
          </a:p>
        </p:txBody>
      </p:sp>
      <p:sp>
        <p:nvSpPr>
          <p:cNvPr id="25" name="Text Box 29"/>
          <p:cNvSpPr txBox="1">
            <a:spLocks noChangeArrowheads="1"/>
          </p:cNvSpPr>
          <p:nvPr/>
        </p:nvSpPr>
        <p:spPr bwMode="auto">
          <a:xfrm>
            <a:off x="1649413" y="3700463"/>
            <a:ext cx="2266950" cy="461962"/>
          </a:xfrm>
          <a:prstGeom prst="rect">
            <a:avLst/>
          </a:prstGeom>
          <a:noFill/>
          <a:ln>
            <a:solidFill>
              <a:srgbClr val="FFC000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smtClean="0">
                <a:solidFill>
                  <a:srgbClr val="FFC000"/>
                </a:solidFill>
                <a:cs typeface="Arial" charset="0"/>
              </a:rPr>
              <a:t>Slow Sodium</a:t>
            </a:r>
          </a:p>
        </p:txBody>
      </p:sp>
      <p:sp>
        <p:nvSpPr>
          <p:cNvPr id="20" name="Text Box 29"/>
          <p:cNvSpPr txBox="1">
            <a:spLocks noChangeArrowheads="1"/>
          </p:cNvSpPr>
          <p:nvPr/>
        </p:nvSpPr>
        <p:spPr bwMode="auto">
          <a:xfrm>
            <a:off x="5257800" y="914400"/>
            <a:ext cx="36576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dirty="0" smtClean="0">
                <a:solidFill>
                  <a:srgbClr val="FFC000"/>
                </a:solidFill>
                <a:cs typeface="Arial" charset="0"/>
              </a:rPr>
              <a:t>75 </a:t>
            </a:r>
            <a:r>
              <a:rPr lang="en-US" sz="2400" dirty="0">
                <a:solidFill>
                  <a:srgbClr val="FFC000"/>
                </a:solidFill>
                <a:cs typeface="Arial" charset="0"/>
              </a:rPr>
              <a:t>km / s </a:t>
            </a:r>
            <a:endParaRPr lang="en-US" sz="2400" dirty="0" smtClean="0">
              <a:solidFill>
                <a:srgbClr val="FFC000"/>
              </a:solidFill>
              <a:latin typeface="Arial"/>
              <a:cs typeface="Arial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" y="5149850"/>
            <a:ext cx="8686800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7200" y="2641600"/>
            <a:ext cx="8686800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858000" y="1295400"/>
            <a:ext cx="1676400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5257800" y="1219200"/>
            <a:ext cx="36576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dirty="0" smtClean="0">
                <a:solidFill>
                  <a:srgbClr val="FFC000"/>
                </a:solidFill>
                <a:cs typeface="Arial" charset="0"/>
              </a:rPr>
              <a:t>WRT Io</a:t>
            </a:r>
            <a:endParaRPr lang="en-US" sz="2400" dirty="0" smtClean="0">
              <a:solidFill>
                <a:srgbClr val="FFC000"/>
              </a:solidFill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57800" y="990600"/>
            <a:ext cx="3429000" cy="685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5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 animBg="1"/>
      <p:bldP spid="25" grpId="0" animBg="1"/>
      <p:bldP spid="20" grpId="0"/>
      <p:bldP spid="29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177" descr="http://space.jpl.nasa.gov/cgi-bin/wspace?tbody=501&amp;vbody=399&amp;month=11&amp;day=15&amp;year=2013&amp;hour=08&amp;minute=02&amp;fovmul=1&amp;rfov=0.05&amp;bfov=30&amp;porbs=1&amp;showsc=1&amp;showac=1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5" b="66861"/>
          <a:stretch/>
        </p:blipFill>
        <p:spPr bwMode="auto">
          <a:xfrm>
            <a:off x="0" y="1398217"/>
            <a:ext cx="5641633" cy="52208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0" y="234958"/>
            <a:ext cx="91440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sz="4400" dirty="0" smtClean="0">
                <a:solidFill>
                  <a:srgbClr val="FFFFFF"/>
                </a:solidFill>
                <a:latin typeface="Corbel" charset="0"/>
              </a:rPr>
              <a:t>Io: Sodium Spatial Reconstructions</a:t>
            </a:r>
            <a:endParaRPr lang="en-US" sz="4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-265196" y="1390395"/>
            <a:ext cx="9409196" cy="5227130"/>
            <a:chOff x="28478195" y="16919349"/>
            <a:chExt cx="12982542" cy="6811369"/>
          </a:xfrm>
        </p:grpSpPr>
        <p:sp>
          <p:nvSpPr>
            <p:cNvPr id="27" name="Text Box 100"/>
            <p:cNvSpPr txBox="1">
              <a:spLocks noChangeArrowheads="1"/>
            </p:cNvSpPr>
            <p:nvPr/>
          </p:nvSpPr>
          <p:spPr bwMode="auto">
            <a:xfrm>
              <a:off x="28478195" y="19920275"/>
              <a:ext cx="7547421" cy="390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800000"/>
                  </a:solidFill>
                </a14:hiddenFill>
              </a:ext>
              <a:ext uri="{91240B29-F687-4f45-9708-019B960494DF}">
                <a14:hiddenLine xmlns="" xmlns:a14="http://schemas.microsoft.com/office/drawing/2010/main" w="9398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81000"/>
                </a:lnSpc>
                <a:spcBef>
                  <a:spcPct val="50000"/>
                </a:spcBef>
              </a:pPr>
              <a:r>
                <a:rPr lang="en-US" altLang="en-US" sz="1600" dirty="0" smtClean="0">
                  <a:latin typeface="+mn-lt"/>
                </a:rPr>
                <a:t>Instrument Field of View</a:t>
              </a:r>
              <a:endParaRPr lang="en-US" altLang="en-US" sz="1600" dirty="0">
                <a:latin typeface="+mn-lt"/>
              </a:endParaRPr>
            </a:p>
          </p:txBody>
        </p:sp>
        <p:pic>
          <p:nvPicPr>
            <p:cNvPr id="28" name="Picture 177" descr="http://space.jpl.nasa.gov/cgi-bin/wspace?tbody=501&amp;vbody=399&amp;month=11&amp;day=15&amp;year=2013&amp;hour=08&amp;minute=02&amp;fovmul=1&amp;rfov=0.05&amp;bfov=30&amp;porbs=1&amp;showsc=1&amp;showac=1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74024" y="16996384"/>
              <a:ext cx="5122066" cy="288116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79" descr="http://space.jpl.nasa.gov/cgi-bin/wspace?tbody=599&amp;vbody=399&amp;month=11&amp;day=15&amp;year=2013&amp;hour=08&amp;minute=02&amp;fovmul=1&amp;rfov=0.05&amp;bfov=30&amp;porbs=1&amp;showsc=1&amp;showac=1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31" r="-1"/>
            <a:stretch/>
          </p:blipFill>
          <p:spPr bwMode="auto">
            <a:xfrm>
              <a:off x="29141950" y="17003528"/>
              <a:ext cx="2615811" cy="288116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81" descr="wspace (800×450)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6190"/>
            <a:stretch/>
          </p:blipFill>
          <p:spPr bwMode="auto">
            <a:xfrm>
              <a:off x="32532382" y="20433568"/>
              <a:ext cx="2756155" cy="288116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>
              <a:spLocks noChangeAspect="1"/>
            </p:cNvSpPr>
            <p:nvPr/>
          </p:nvSpPr>
          <p:spPr bwMode="auto">
            <a:xfrm rot="11400000">
              <a:off x="31291704" y="17301525"/>
              <a:ext cx="3794760" cy="2273326"/>
            </a:xfrm>
            <a:prstGeom prst="rect">
              <a:avLst/>
            </a:prstGeom>
            <a:blipFill>
              <a:blip r:embed="rId7">
                <a:alphaModFix amt="22000"/>
              </a:blip>
              <a:stretch>
                <a:fillRect/>
              </a:stretch>
            </a:blip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just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>
                  <a:tab pos="0" algn="l"/>
                  <a:tab pos="720725" algn="l"/>
                  <a:tab pos="1444625" algn="l"/>
                  <a:tab pos="2168525" algn="l"/>
                  <a:tab pos="2892425" algn="l"/>
                  <a:tab pos="3616325" algn="l"/>
                  <a:tab pos="4343400" algn="l"/>
                  <a:tab pos="5064125" algn="l"/>
                  <a:tab pos="5788025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</a:pPr>
              <a:endParaRPr kumimoji="0" lang="en-US" sz="4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32" name="Picture 183" descr="wspace (800×450)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6238" y="20392022"/>
              <a:ext cx="5122066" cy="288116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/>
            <p:cNvSpPr>
              <a:spLocks noChangeAspect="1"/>
            </p:cNvSpPr>
            <p:nvPr/>
          </p:nvSpPr>
          <p:spPr bwMode="auto">
            <a:xfrm rot="11400000">
              <a:off x="29344023" y="20710192"/>
              <a:ext cx="3794760" cy="2273326"/>
            </a:xfrm>
            <a:prstGeom prst="rect">
              <a:avLst/>
            </a:prstGeom>
            <a:blipFill>
              <a:blip r:embed="rId9">
                <a:alphaModFix amt="22000"/>
              </a:blip>
              <a:stretch>
                <a:fillRect/>
              </a:stretch>
            </a:blip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just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>
                  <a:tab pos="0" algn="l"/>
                  <a:tab pos="720725" algn="l"/>
                  <a:tab pos="1444625" algn="l"/>
                  <a:tab pos="2168525" algn="l"/>
                  <a:tab pos="2892425" algn="l"/>
                  <a:tab pos="3616325" algn="l"/>
                  <a:tab pos="4343400" algn="l"/>
                  <a:tab pos="5064125" algn="l"/>
                  <a:tab pos="5788025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</a:pPr>
              <a:endParaRPr kumimoji="0" lang="en-US" sz="4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10"/>
            <a:srcRect l="8734" t="11430"/>
            <a:stretch/>
          </p:blipFill>
          <p:spPr>
            <a:xfrm>
              <a:off x="35334557" y="16919349"/>
              <a:ext cx="6115105" cy="349087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11"/>
            <a:srcRect l="8729" t="11415"/>
            <a:stretch/>
          </p:blipFill>
          <p:spPr>
            <a:xfrm>
              <a:off x="35333692" y="20232650"/>
              <a:ext cx="6127045" cy="3498068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29166178" y="17026927"/>
              <a:ext cx="3068224" cy="481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en-US" sz="1800" dirty="0" smtClean="0">
                  <a:solidFill>
                    <a:srgbClr val="FFFFFF"/>
                  </a:solidFill>
                  <a:latin typeface="Times New Roman" panose="02020603050405020304" pitchFamily="18" charset="0"/>
                </a:rPr>
                <a:t>λ</a:t>
              </a:r>
              <a:r>
                <a:rPr lang="en-US" altLang="en-US" sz="1800" baseline="-25000" dirty="0" smtClean="0">
                  <a:solidFill>
                    <a:srgbClr val="FFFFFF"/>
                  </a:solidFill>
                  <a:latin typeface="Times New Roman" panose="02020603050405020304" pitchFamily="18" charset="0"/>
                </a:rPr>
                <a:t>III </a:t>
              </a:r>
              <a:r>
                <a:rPr lang="en-US" altLang="en-US" sz="1800" dirty="0" smtClean="0">
                  <a:solidFill>
                    <a:srgbClr val="FFFFFF"/>
                  </a:solidFill>
                  <a:latin typeface="Times New Roman" panose="02020603050405020304" pitchFamily="18" charset="0"/>
                </a:rPr>
                <a:t>CML = 358</a:t>
              </a:r>
              <a:r>
                <a:rPr lang="en-US" altLang="en-US" sz="1800" dirty="0" smtClean="0">
                  <a:solidFill>
                    <a:srgbClr val="FFFFFF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°</a:t>
              </a:r>
              <a:endParaRPr lang="en-US" altLang="en-US" sz="1800" dirty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3153107" y="20561432"/>
              <a:ext cx="2369934" cy="481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en-US" sz="1800" dirty="0" smtClean="0">
                  <a:solidFill>
                    <a:srgbClr val="FFFFFF"/>
                  </a:solidFill>
                  <a:latin typeface="Times New Roman" panose="02020603050405020304" pitchFamily="18" charset="0"/>
                </a:rPr>
                <a:t>λ</a:t>
              </a:r>
              <a:r>
                <a:rPr lang="en-US" altLang="en-US" sz="1800" baseline="-25000" dirty="0" smtClean="0">
                  <a:solidFill>
                    <a:srgbClr val="FFFFFF"/>
                  </a:solidFill>
                  <a:latin typeface="Times New Roman" panose="02020603050405020304" pitchFamily="18" charset="0"/>
                </a:rPr>
                <a:t>III </a:t>
              </a:r>
              <a:r>
                <a:rPr lang="en-US" altLang="en-US" sz="1800" dirty="0" smtClean="0">
                  <a:solidFill>
                    <a:srgbClr val="FFFFFF"/>
                  </a:solidFill>
                  <a:latin typeface="Times New Roman" panose="02020603050405020304" pitchFamily="18" charset="0"/>
                </a:rPr>
                <a:t>CML = 113</a:t>
              </a:r>
              <a:r>
                <a:rPr lang="en-US" altLang="en-US" sz="1800" dirty="0" smtClean="0">
                  <a:solidFill>
                    <a:srgbClr val="FFFFFF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°</a:t>
              </a:r>
              <a:endParaRPr lang="en-US" altLang="en-US" sz="1800" dirty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324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bs.twimg.com/media/DahYi7cX4AAa5sm.jpg:lar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47"/>
          <a:stretch/>
        </p:blipFill>
        <p:spPr bwMode="auto">
          <a:xfrm>
            <a:off x="11080" y="931509"/>
            <a:ext cx="9132920" cy="491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2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852318" y="335758"/>
            <a:ext cx="4659630" cy="1300521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u="sng" dirty="0" smtClean="0"/>
              <a:t>Io-Europa Transfer</a:t>
            </a:r>
            <a:endParaRPr lang="en-US" sz="4000" u="sng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8213" t="3406"/>
          <a:stretch/>
        </p:blipFill>
        <p:spPr>
          <a:xfrm>
            <a:off x="3253013" y="3229095"/>
            <a:ext cx="2997139" cy="18228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464" y="3225519"/>
            <a:ext cx="2995371" cy="1731166"/>
          </a:xfrm>
          <a:prstGeom prst="rect">
            <a:avLst/>
          </a:prstGeom>
        </p:spPr>
      </p:pic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8065143" y="4109307"/>
            <a:ext cx="76437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lnSpc>
                <a:spcPct val="80000"/>
              </a:lnSpc>
              <a:defRPr/>
            </a:pPr>
            <a:endParaRPr lang="en-US" altLang="en-US" sz="2000" b="1" dirty="0" smtClean="0"/>
          </a:p>
          <a:p>
            <a:pPr>
              <a:lnSpc>
                <a:spcPct val="90000"/>
              </a:lnSpc>
              <a:defRPr/>
            </a:pPr>
            <a:r>
              <a:rPr lang="en-US" altLang="en-US" sz="2000" b="1" dirty="0" smtClean="0"/>
              <a:t>Io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931299" y="3781261"/>
            <a:ext cx="189297" cy="282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8215792" y="3999530"/>
            <a:ext cx="41546" cy="3259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6011"/>
          <a:stretch/>
        </p:blipFill>
        <p:spPr>
          <a:xfrm>
            <a:off x="3253013" y="4844125"/>
            <a:ext cx="2997140" cy="18429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463" y="4956686"/>
            <a:ext cx="2995371" cy="173116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/>
          <a:srcRect l="8222" t="11430"/>
          <a:stretch/>
        </p:blipFill>
        <p:spPr>
          <a:xfrm>
            <a:off x="80663" y="3158072"/>
            <a:ext cx="3112680" cy="176698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8"/>
          <a:srcRect l="8327" t="11430"/>
          <a:stretch/>
        </p:blipFill>
        <p:spPr>
          <a:xfrm>
            <a:off x="82447" y="4925824"/>
            <a:ext cx="3109112" cy="176698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2268" y="6166412"/>
            <a:ext cx="29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dirty="0" smtClean="0">
                <a:cs typeface="Arial" panose="020B0604020202020204" pitchFamily="34" charset="0"/>
              </a:rPr>
              <a:t>Sputtered Atmosphere</a:t>
            </a:r>
            <a:endParaRPr lang="en-US" altLang="en-US" sz="1600" dirty="0"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8297" y="4362028"/>
            <a:ext cx="2082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dirty="0" smtClean="0">
                <a:cs typeface="Arial" panose="020B0604020202020204" pitchFamily="34" charset="0"/>
              </a:rPr>
              <a:t>Ion Recombination</a:t>
            </a:r>
            <a:endParaRPr lang="en-US" altLang="en-US" sz="1600" dirty="0">
              <a:cs typeface="Arial" panose="020B0604020202020204" pitchFamily="34" charset="0"/>
            </a:endParaRPr>
          </a:p>
        </p:txBody>
      </p:sp>
      <p:pic>
        <p:nvPicPr>
          <p:cNvPr id="35" name="Picture 34" descr="Screen Shot 2015-12-14 at 9.04.43 AM.png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87" t="49894" r="724" b="697"/>
          <a:stretch/>
        </p:blipFill>
        <p:spPr>
          <a:xfrm>
            <a:off x="87170" y="1187293"/>
            <a:ext cx="3104389" cy="1996266"/>
          </a:xfrm>
          <a:prstGeom prst="rect">
            <a:avLst/>
          </a:prstGeom>
        </p:spPr>
      </p:pic>
      <p:sp>
        <p:nvSpPr>
          <p:cNvPr id="36" name="Title 1"/>
          <p:cNvSpPr txBox="1">
            <a:spLocks/>
          </p:cNvSpPr>
          <p:nvPr/>
        </p:nvSpPr>
        <p:spPr>
          <a:xfrm>
            <a:off x="-76581" y="313713"/>
            <a:ext cx="3488818" cy="1897070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/>
            <a:r>
              <a:rPr lang="en-US" sz="4000" u="sng" dirty="0" smtClean="0"/>
              <a:t>Escape</a:t>
            </a:r>
            <a:endParaRPr lang="en-US" sz="4000" u="sng" dirty="0"/>
          </a:p>
        </p:txBody>
      </p:sp>
      <p:sp>
        <p:nvSpPr>
          <p:cNvPr id="37" name="Rectangle 1"/>
          <p:cNvSpPr>
            <a:spLocks noChangeArrowheads="1"/>
          </p:cNvSpPr>
          <p:nvPr/>
        </p:nvSpPr>
        <p:spPr bwMode="auto">
          <a:xfrm>
            <a:off x="6417991" y="3199424"/>
            <a:ext cx="104185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lnSpc>
                <a:spcPct val="80000"/>
              </a:lnSpc>
              <a:defRPr/>
            </a:pPr>
            <a:endParaRPr lang="en-US" altLang="en-US" sz="2000" b="1" dirty="0" smtClean="0"/>
          </a:p>
          <a:p>
            <a:pPr>
              <a:lnSpc>
                <a:spcPct val="90000"/>
              </a:lnSpc>
              <a:defRPr/>
            </a:pPr>
            <a:r>
              <a:rPr lang="en-US" altLang="en-US" sz="2000" b="1" dirty="0" smtClean="0"/>
              <a:t>Europa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2870" y="2741800"/>
            <a:ext cx="250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en-US" sz="1800" dirty="0" smtClean="0">
                <a:latin typeface="+mn-lt"/>
              </a:rPr>
              <a:t>λ</a:t>
            </a:r>
            <a:r>
              <a:rPr lang="en-US" altLang="en-US" sz="1800" baseline="-25000" dirty="0" smtClean="0">
                <a:latin typeface="+mn-lt"/>
              </a:rPr>
              <a:t>III </a:t>
            </a:r>
            <a:r>
              <a:rPr lang="en-US" altLang="en-US" sz="1800" dirty="0" smtClean="0">
                <a:latin typeface="+mn-lt"/>
              </a:rPr>
              <a:t>dawn = 132</a:t>
            </a:r>
            <a:r>
              <a:rPr lang="en-US" altLang="en-US" sz="1800" dirty="0" smtClean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° </a:t>
            </a:r>
            <a:r>
              <a:rPr lang="el-GR" altLang="en-US" sz="1800" dirty="0" smtClean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altLang="en-US" sz="1800" dirty="0" smtClean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 = 0.03</a:t>
            </a:r>
            <a:endParaRPr lang="en-US" altLang="en-US" sz="1800" dirty="0">
              <a:latin typeface="+mn-lt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1"/>
          <a:srcRect t="21749"/>
          <a:stretch/>
        </p:blipFill>
        <p:spPr>
          <a:xfrm>
            <a:off x="5868593" y="1239790"/>
            <a:ext cx="3236872" cy="2001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972155" y="981939"/>
                <a:ext cx="3100315" cy="23953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 </m:t>
                              </m:r>
                              <m:d>
                                <m:d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n-US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≈ 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en-US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≈ 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𝑟𝑒𝑙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𝐼𝐸</m:t>
                          </m:r>
                        </m:sub>
                      </m:sSub>
                      <m:r>
                        <a:rPr lang="en-US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𝐵𝑐𝑜𝑠</m:t>
                          </m:r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𝑟𝑒𝑙</m:t>
                              </m:r>
                            </m:sub>
                          </m:sSub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155" y="981939"/>
                <a:ext cx="3100315" cy="23953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6622403" y="2867869"/>
            <a:ext cx="279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en-US" sz="1800" dirty="0" smtClean="0">
                <a:solidFill>
                  <a:schemeClr val="bg1"/>
                </a:solidFill>
                <a:latin typeface="+mn-lt"/>
              </a:rPr>
              <a:t>λ</a:t>
            </a:r>
            <a:r>
              <a:rPr lang="en-US" altLang="en-US" sz="1800" baseline="-25000" dirty="0" smtClean="0">
                <a:solidFill>
                  <a:schemeClr val="bg1"/>
                </a:solidFill>
                <a:latin typeface="+mn-lt"/>
              </a:rPr>
              <a:t>III </a:t>
            </a:r>
            <a:r>
              <a:rPr lang="en-US" altLang="en-US" sz="1800" dirty="0" smtClean="0">
                <a:solidFill>
                  <a:schemeClr val="bg1"/>
                </a:solidFill>
                <a:latin typeface="+mn-lt"/>
              </a:rPr>
              <a:t>dawn = 294</a:t>
            </a:r>
            <a:r>
              <a:rPr lang="en-US" altLang="en-US" sz="1800" dirty="0" smtClean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° </a:t>
            </a:r>
            <a:r>
              <a:rPr lang="el-GR" altLang="en-US" sz="1800" dirty="0" smtClean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altLang="en-US" sz="1800" dirty="0" smtClean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 = 0.07</a:t>
            </a:r>
            <a:endParaRPr lang="en-US" altLang="en-US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704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938"/>
            <a:ext cx="6850063" cy="685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0"/>
            <a:ext cx="6832600" cy="683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-50800"/>
            <a:ext cx="7129463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24"/>
          <p:cNvSpPr>
            <a:spLocks noChangeArrowheads="1"/>
          </p:cNvSpPr>
          <p:nvPr/>
        </p:nvSpPr>
        <p:spPr bwMode="auto">
          <a:xfrm>
            <a:off x="0" y="-76200"/>
            <a:ext cx="9144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4000" dirty="0" smtClean="0">
                <a:solidFill>
                  <a:schemeClr val="tx1"/>
                </a:solidFill>
                <a:latin typeface="+mj-lt"/>
                <a:ea typeface="ＭＳ Ｐゴシック" charset="0"/>
              </a:rPr>
              <a:t>Fate of the Fast Neutral </a:t>
            </a:r>
            <a:r>
              <a:rPr lang="en-US" sz="4000" dirty="0">
                <a:latin typeface="+mj-lt"/>
                <a:ea typeface="ＭＳ Ｐゴシック" charset="0"/>
              </a:rPr>
              <a:t>S</a:t>
            </a:r>
            <a:r>
              <a:rPr lang="en-US" sz="4000" dirty="0" smtClean="0">
                <a:solidFill>
                  <a:schemeClr val="tx1"/>
                </a:solidFill>
                <a:latin typeface="+mj-lt"/>
                <a:ea typeface="ＭＳ Ｐゴシック" charset="0"/>
              </a:rPr>
              <a:t>treams </a:t>
            </a:r>
            <a:endParaRPr lang="en-US" sz="4000" dirty="0">
              <a:solidFill>
                <a:schemeClr val="tx1"/>
              </a:solidFill>
              <a:latin typeface="+mj-lt"/>
              <a:ea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614" y="3771900"/>
            <a:ext cx="4742834" cy="29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2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1-s2.0-S0019103504000831-gr001.jpg (605×640)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56" b="74789"/>
          <a:stretch/>
        </p:blipFill>
        <p:spPr bwMode="auto">
          <a:xfrm>
            <a:off x="4008792" y="1572324"/>
            <a:ext cx="4972875" cy="3957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0" y="228600"/>
            <a:ext cx="9144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sz="4800" dirty="0" smtClean="0">
                <a:solidFill>
                  <a:srgbClr val="FFFFFF"/>
                </a:solidFill>
                <a:latin typeface="Corbel" charset="0"/>
              </a:rPr>
              <a:t>Sodium Nebula Volcanic Response</a:t>
            </a:r>
            <a:endParaRPr lang="en-US" sz="4800" dirty="0"/>
          </a:p>
        </p:txBody>
      </p:sp>
      <p:pic>
        <p:nvPicPr>
          <p:cNvPr id="26628" name="Picture 2" descr="1-s2.0-S0019103504000831-gr001.jpg (605×640)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17" y="1583545"/>
            <a:ext cx="3729724" cy="394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484542" y="2265443"/>
            <a:ext cx="28956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b="0" dirty="0" smtClean="0">
                <a:solidFill>
                  <a:srgbClr val="000000"/>
                </a:solidFill>
                <a:latin typeface="Arial"/>
                <a:cs typeface="Arial"/>
              </a:rPr>
              <a:t>Active </a:t>
            </a:r>
            <a:r>
              <a:rPr lang="en-US" b="0" dirty="0" err="1" smtClean="0">
                <a:solidFill>
                  <a:srgbClr val="000000"/>
                </a:solidFill>
                <a:latin typeface="Arial"/>
                <a:cs typeface="Arial"/>
              </a:rPr>
              <a:t>vs</a:t>
            </a:r>
            <a:r>
              <a:rPr lang="en-US" b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rial"/>
                <a:cs typeface="Arial"/>
              </a:rPr>
              <a:t>Quiet Periods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327" y="1636175"/>
            <a:ext cx="5095536" cy="376662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993" y="5615187"/>
            <a:ext cx="436095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CCFFCC"/>
                </a:solidFill>
                <a:latin typeface="Corbel" panose="020B0503020204020204"/>
              </a:rPr>
              <a:t>McDonald 10 cm </a:t>
            </a:r>
            <a:endParaRPr lang="en-US" sz="2800" baseline="-25000" dirty="0">
              <a:solidFill>
                <a:srgbClr val="CCFFCC"/>
              </a:solidFill>
              <a:latin typeface="Corbel" panose="020B050302020402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23446" y="5627382"/>
            <a:ext cx="436095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CCFFCC"/>
                </a:solidFill>
                <a:latin typeface="Corbel" panose="020B0503020204020204"/>
              </a:rPr>
              <a:t>Haleakala and </a:t>
            </a:r>
            <a:r>
              <a:rPr lang="en-US" sz="2800" dirty="0" err="1" smtClean="0">
                <a:solidFill>
                  <a:srgbClr val="CCFFCC"/>
                </a:solidFill>
                <a:latin typeface="Corbel" panose="020B0503020204020204"/>
              </a:rPr>
              <a:t>Hisaki</a:t>
            </a:r>
            <a:r>
              <a:rPr lang="en-US" sz="2800" dirty="0" smtClean="0">
                <a:solidFill>
                  <a:srgbClr val="CCFFCC"/>
                </a:solidFill>
                <a:latin typeface="Corbel" panose="020B0503020204020204"/>
              </a:rPr>
              <a:t> EUV</a:t>
            </a:r>
            <a:endParaRPr lang="en-US" sz="2800" baseline="-25000" dirty="0">
              <a:solidFill>
                <a:srgbClr val="CCFFCC"/>
              </a:solidFill>
              <a:latin typeface="Corbel" panose="020B0503020204020204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1364271" y="5992799"/>
            <a:ext cx="2015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srgbClr val="CCFFCC"/>
                </a:solidFill>
                <a:latin typeface="Calibri"/>
              </a:rPr>
              <a:t>Mendillo et al. (2004)</a:t>
            </a:r>
            <a:endParaRPr lang="en-US" sz="1400" i="1" dirty="0">
              <a:solidFill>
                <a:srgbClr val="CCFFCC"/>
              </a:solidFill>
              <a:latin typeface="Calibri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5914010" y="6001320"/>
            <a:ext cx="2015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srgbClr val="CCFFCC"/>
                </a:solidFill>
                <a:latin typeface="Calibri"/>
              </a:rPr>
              <a:t>Tsuchiya, </a:t>
            </a:r>
            <a:r>
              <a:rPr lang="en-US" sz="1400" i="1" dirty="0" err="1" smtClean="0">
                <a:solidFill>
                  <a:srgbClr val="CCFFCC"/>
                </a:solidFill>
                <a:latin typeface="Calibri"/>
              </a:rPr>
              <a:t>Yoneda</a:t>
            </a:r>
            <a:r>
              <a:rPr lang="en-US" sz="1400" i="1" dirty="0" smtClean="0">
                <a:solidFill>
                  <a:srgbClr val="CCFFCC"/>
                </a:solidFill>
                <a:latin typeface="Calibri"/>
              </a:rPr>
              <a:t> et al. </a:t>
            </a:r>
            <a:endParaRPr lang="en-US" sz="1400" i="1" dirty="0">
              <a:solidFill>
                <a:srgbClr val="CCFFCC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54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1-s2.0-S0019103504000831-gr001.jpg (605×640)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56" b="74789"/>
          <a:stretch/>
        </p:blipFill>
        <p:spPr bwMode="auto">
          <a:xfrm>
            <a:off x="4008792" y="1572324"/>
            <a:ext cx="4972875" cy="3957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0" y="228600"/>
            <a:ext cx="9144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sz="4800" dirty="0" smtClean="0">
                <a:solidFill>
                  <a:srgbClr val="FFFFFF"/>
                </a:solidFill>
                <a:latin typeface="Corbel" charset="0"/>
              </a:rPr>
              <a:t>Sodium Nebula Volcanic Response</a:t>
            </a:r>
            <a:endParaRPr lang="en-US" sz="4800" dirty="0"/>
          </a:p>
        </p:txBody>
      </p:sp>
      <p:pic>
        <p:nvPicPr>
          <p:cNvPr id="26628" name="Picture 2" descr="1-s2.0-S0019103504000831-gr001.jpg (605×640)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17" y="1583545"/>
            <a:ext cx="3729724" cy="394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484542" y="2265443"/>
            <a:ext cx="28956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b="0" dirty="0" smtClean="0">
                <a:solidFill>
                  <a:srgbClr val="000000"/>
                </a:solidFill>
                <a:latin typeface="Arial"/>
                <a:cs typeface="Arial"/>
              </a:rPr>
              <a:t>Active </a:t>
            </a:r>
            <a:r>
              <a:rPr lang="en-US" b="0" dirty="0" err="1" smtClean="0">
                <a:solidFill>
                  <a:srgbClr val="000000"/>
                </a:solidFill>
                <a:latin typeface="Arial"/>
                <a:cs typeface="Arial"/>
              </a:rPr>
              <a:t>vs</a:t>
            </a:r>
            <a:r>
              <a:rPr lang="en-US" b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rial"/>
                <a:cs typeface="Arial"/>
              </a:rPr>
              <a:t>Quiet Periods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327" y="1636175"/>
            <a:ext cx="5095536" cy="376662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93" y="1572324"/>
            <a:ext cx="3956901" cy="395700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65093"/>
            <a:ext cx="914400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sz="2800" i="1" dirty="0" smtClean="0">
                <a:solidFill>
                  <a:srgbClr val="CCFFCC"/>
                </a:solidFill>
                <a:latin typeface="Corbel" panose="020B0503020204020204"/>
              </a:rPr>
              <a:t>But how much O &amp; Na enhancement is atoms </a:t>
            </a:r>
            <a:r>
              <a:rPr lang="en-US" sz="2800" i="1" dirty="0">
                <a:solidFill>
                  <a:srgbClr val="CCFFCC"/>
                </a:solidFill>
                <a:latin typeface="Corbel" panose="020B0503020204020204"/>
              </a:rPr>
              <a:t>vs </a:t>
            </a:r>
            <a:r>
              <a:rPr lang="en-US" sz="2800" i="1" dirty="0" smtClean="0">
                <a:solidFill>
                  <a:srgbClr val="CCFFCC"/>
                </a:solidFill>
                <a:latin typeface="Corbel" panose="020B0503020204020204"/>
              </a:rPr>
              <a:t>electrons?</a:t>
            </a:r>
            <a:endParaRPr lang="en-US" sz="2800" i="1" baseline="-25000" dirty="0">
              <a:solidFill>
                <a:srgbClr val="CCFFCC"/>
              </a:solidFill>
              <a:latin typeface="Corbel" panose="020B050302020402020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993" y="5615187"/>
            <a:ext cx="436095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CCFFCC"/>
                </a:solidFill>
                <a:latin typeface="Corbel" panose="020B0503020204020204"/>
              </a:rPr>
              <a:t>Oxygen vs Sodium</a:t>
            </a:r>
            <a:endParaRPr lang="en-US" sz="2800" baseline="-25000" dirty="0">
              <a:solidFill>
                <a:srgbClr val="CCFFCC"/>
              </a:solidFill>
              <a:latin typeface="Corbel" panose="020B050302020402020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23446" y="5627382"/>
            <a:ext cx="436095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CCFFCC"/>
                </a:solidFill>
                <a:latin typeface="Corbel" panose="020B0503020204020204"/>
              </a:rPr>
              <a:t>Haleakala and </a:t>
            </a:r>
            <a:r>
              <a:rPr lang="en-US" sz="2800" dirty="0" err="1" smtClean="0">
                <a:solidFill>
                  <a:srgbClr val="CCFFCC"/>
                </a:solidFill>
                <a:latin typeface="Corbel" panose="020B0503020204020204"/>
              </a:rPr>
              <a:t>Hisaki</a:t>
            </a:r>
            <a:r>
              <a:rPr lang="en-US" sz="2800" dirty="0" smtClean="0">
                <a:solidFill>
                  <a:srgbClr val="CCFFCC"/>
                </a:solidFill>
                <a:latin typeface="Corbel" panose="020B0503020204020204"/>
              </a:rPr>
              <a:t> EUV</a:t>
            </a:r>
            <a:endParaRPr lang="en-US" sz="2800" baseline="-25000" dirty="0">
              <a:solidFill>
                <a:srgbClr val="CCFFCC"/>
              </a:solidFill>
              <a:latin typeface="Corbel" panose="020B0503020204020204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1364271" y="5992799"/>
            <a:ext cx="2015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srgbClr val="CCFFCC"/>
                </a:solidFill>
                <a:latin typeface="Calibri"/>
              </a:rPr>
              <a:t>Koga et al. (2018)</a:t>
            </a:r>
            <a:endParaRPr lang="en-US" sz="1400" i="1" dirty="0">
              <a:solidFill>
                <a:srgbClr val="CCFFCC"/>
              </a:solidFill>
              <a:latin typeface="Calibri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5914010" y="6001320"/>
            <a:ext cx="2015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srgbClr val="CCFFCC"/>
                </a:solidFill>
                <a:latin typeface="Calibri"/>
              </a:rPr>
              <a:t>Yoshikawa et al. </a:t>
            </a:r>
            <a:r>
              <a:rPr lang="en-US" sz="1400" i="1" dirty="0">
                <a:solidFill>
                  <a:srgbClr val="CCFFCC"/>
                </a:solidFill>
                <a:latin typeface="Calibri"/>
              </a:rPr>
              <a:t>(</a:t>
            </a:r>
            <a:r>
              <a:rPr lang="en-US" sz="1400" i="1" dirty="0" smtClean="0">
                <a:solidFill>
                  <a:srgbClr val="CCFFCC"/>
                </a:solidFill>
                <a:latin typeface="Calibri"/>
              </a:rPr>
              <a:t>2017) </a:t>
            </a:r>
            <a:r>
              <a:rPr lang="en-US" sz="1400" i="1" dirty="0" err="1" smtClean="0">
                <a:solidFill>
                  <a:srgbClr val="CCFFCC"/>
                </a:solidFill>
                <a:latin typeface="Calibri"/>
              </a:rPr>
              <a:t>Yoneda</a:t>
            </a:r>
            <a:r>
              <a:rPr lang="en-US" sz="1400" i="1" dirty="0" smtClean="0">
                <a:solidFill>
                  <a:srgbClr val="CCFFCC"/>
                </a:solidFill>
                <a:latin typeface="Calibri"/>
              </a:rPr>
              <a:t> et al. (2015)</a:t>
            </a:r>
            <a:endParaRPr lang="en-US" sz="1400" i="1" dirty="0">
              <a:solidFill>
                <a:srgbClr val="CCFFCC"/>
              </a:solidFill>
              <a:latin typeface="Calibri"/>
            </a:endParaRPr>
          </a:p>
        </p:txBody>
      </p:sp>
      <p:pic>
        <p:nvPicPr>
          <p:cNvPr id="16" name="Picture 2" descr="1-s2.0-S0019103504000831-gr001.jpg (605×640)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56" b="74789"/>
          <a:stretch/>
        </p:blipFill>
        <p:spPr bwMode="auto">
          <a:xfrm flipV="1">
            <a:off x="4028359" y="4982700"/>
            <a:ext cx="1767133" cy="37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46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7. Mean lifetimes in the equatorial plane of the major neutral cloud species as a function of distance from Jupiter. Updated from Burger and Johnson (2004)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131" y="214869"/>
            <a:ext cx="3523786" cy="288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/>
          <p:cNvSpPr txBox="1"/>
          <p:nvPr/>
        </p:nvSpPr>
        <p:spPr>
          <a:xfrm>
            <a:off x="7081023" y="2341845"/>
            <a:ext cx="2358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schemeClr val="bg1"/>
                </a:solidFill>
                <a:latin typeface="Calibri"/>
              </a:rPr>
              <a:t>Johnson et al. (2009)</a:t>
            </a:r>
            <a:endParaRPr lang="en-US" sz="1400" i="1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34" y="3148541"/>
            <a:ext cx="4529534" cy="364742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4" y="209902"/>
            <a:ext cx="4531982" cy="2894035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3369541" y="2341934"/>
            <a:ext cx="1285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i="1" dirty="0" err="1" smtClean="0">
                <a:solidFill>
                  <a:schemeClr val="bg1"/>
                </a:solidFill>
                <a:latin typeface="Calibri"/>
              </a:rPr>
              <a:t>Bagenal</a:t>
            </a:r>
            <a:r>
              <a:rPr lang="en-US" sz="1400" i="1" dirty="0" smtClean="0">
                <a:solidFill>
                  <a:schemeClr val="bg1"/>
                </a:solidFill>
                <a:latin typeface="Calibri"/>
              </a:rPr>
              <a:t> (1994)</a:t>
            </a:r>
            <a:endParaRPr lang="en-US" sz="1400" i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3347239" y="6488191"/>
            <a:ext cx="1661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schemeClr val="bg1"/>
                </a:solidFill>
                <a:latin typeface="Calibri"/>
              </a:rPr>
              <a:t>Burger (PhD Thesis)</a:t>
            </a:r>
            <a:endParaRPr lang="en-US" sz="1400" i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027057" y="3265194"/>
            <a:ext cx="4107931" cy="3530774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>
                <a:solidFill>
                  <a:srgbClr val="CC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In electron excited lines </a:t>
            </a:r>
            <a:r>
              <a:rPr lang="en-US" altLang="en-US" dirty="0">
                <a:solidFill>
                  <a:srgbClr val="CC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e- and neutrals are entangled</a:t>
            </a:r>
            <a:endParaRPr lang="en-US" dirty="0" smtClean="0">
              <a:solidFill>
                <a:srgbClr val="CCFFFF"/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CCFFFF"/>
                </a:solidFill>
              </a:rPr>
              <a:t>Little known about O and S </a:t>
            </a:r>
            <a:r>
              <a:rPr lang="en-US" dirty="0">
                <a:solidFill>
                  <a:srgbClr val="CCFFFF"/>
                </a:solidFill>
              </a:rPr>
              <a:t>a</a:t>
            </a:r>
            <a:r>
              <a:rPr lang="en-US" dirty="0" smtClean="0">
                <a:solidFill>
                  <a:srgbClr val="CCFFFF"/>
                </a:solidFill>
              </a:rPr>
              <a:t>tomic clouds, but they could be more extended then Na.</a:t>
            </a:r>
            <a:endParaRPr lang="en-US" altLang="en-US" dirty="0" smtClean="0">
              <a:solidFill>
                <a:srgbClr val="CCFFFF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err="1" smtClean="0">
                <a:solidFill>
                  <a:srgbClr val="CC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Hisaki</a:t>
            </a:r>
            <a:r>
              <a:rPr lang="en-US" altLang="en-US" dirty="0" smtClean="0">
                <a:solidFill>
                  <a:srgbClr val="CC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O 1356</a:t>
            </a:r>
            <a:r>
              <a:rPr lang="en-US" dirty="0">
                <a:solidFill>
                  <a:srgbClr val="CCFFFF"/>
                </a:solidFill>
              </a:rPr>
              <a:t>Å</a:t>
            </a:r>
            <a:r>
              <a:rPr lang="en-US" altLang="en-US" dirty="0" smtClean="0">
                <a:solidFill>
                  <a:srgbClr val="CC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analysis is underway (Koga) as is Cassini O 1304</a:t>
            </a:r>
            <a:r>
              <a:rPr lang="en-US" dirty="0">
                <a:solidFill>
                  <a:srgbClr val="CCFFFF"/>
                </a:solidFill>
              </a:rPr>
              <a:t>Å</a:t>
            </a:r>
            <a:r>
              <a:rPr lang="en-US" altLang="en-US" dirty="0" smtClean="0">
                <a:solidFill>
                  <a:srgbClr val="CC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&amp; S 1474</a:t>
            </a:r>
            <a:r>
              <a:rPr lang="en-US" dirty="0">
                <a:solidFill>
                  <a:srgbClr val="CCFFFF"/>
                </a:solidFill>
              </a:rPr>
              <a:t>Å</a:t>
            </a:r>
            <a:r>
              <a:rPr lang="en-US" altLang="en-US" dirty="0" smtClean="0">
                <a:solidFill>
                  <a:srgbClr val="CC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(</a:t>
            </a:r>
            <a:r>
              <a:rPr lang="en-US" altLang="en-US" dirty="0" err="1" smtClean="0">
                <a:solidFill>
                  <a:srgbClr val="CC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Steffl</a:t>
            </a:r>
            <a:r>
              <a:rPr lang="en-US" altLang="en-US" dirty="0" smtClean="0">
                <a:solidFill>
                  <a:srgbClr val="CC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).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 smtClean="0">
              <a:solidFill>
                <a:srgbClr val="CCFFCC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3746810" y="3400529"/>
            <a:ext cx="691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chemeClr val="bg1"/>
                </a:solidFill>
                <a:latin typeface="Calibri"/>
              </a:rPr>
              <a:t>5.1eV</a:t>
            </a:r>
            <a:endParaRPr lang="en-US" sz="14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906859" y="3400528"/>
            <a:ext cx="735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chemeClr val="bg1"/>
                </a:solidFill>
                <a:latin typeface="Calibri"/>
              </a:rPr>
              <a:t>13.6eV</a:t>
            </a:r>
            <a:endParaRPr lang="en-US" sz="1400" b="1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123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1457" b="3129"/>
          <a:stretch/>
        </p:blipFill>
        <p:spPr>
          <a:xfrm>
            <a:off x="337468" y="3155793"/>
            <a:ext cx="4524464" cy="3585079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27057" y="3400527"/>
            <a:ext cx="4107931" cy="2576048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>
                <a:solidFill>
                  <a:srgbClr val="F7FCE4"/>
                </a:solidFill>
              </a:rPr>
              <a:t>Surface reflectance is a problem. [O I] 6300Å is faint and  sensitive to n</a:t>
            </a:r>
            <a:r>
              <a:rPr lang="en-US" baseline="-25000" dirty="0" smtClean="0">
                <a:solidFill>
                  <a:srgbClr val="F7FCE4"/>
                </a:solidFill>
              </a:rPr>
              <a:t>e-</a:t>
            </a:r>
            <a:r>
              <a:rPr lang="en-US" dirty="0" smtClean="0">
                <a:solidFill>
                  <a:srgbClr val="F7FCE4"/>
                </a:solidFill>
              </a:rPr>
              <a:t>. It’s easier to look in for extended O and S clouds in </a:t>
            </a:r>
            <a:r>
              <a:rPr lang="en-US" dirty="0" err="1" smtClean="0">
                <a:solidFill>
                  <a:srgbClr val="F7FCE4"/>
                </a:solidFill>
              </a:rPr>
              <a:t>T</a:t>
            </a:r>
            <a:r>
              <a:rPr lang="en-US" baseline="-25000" dirty="0" err="1" smtClean="0">
                <a:solidFill>
                  <a:srgbClr val="F7FCE4"/>
                </a:solidFill>
              </a:rPr>
              <a:t>e</a:t>
            </a:r>
            <a:r>
              <a:rPr lang="en-US" baseline="-25000" dirty="0" smtClean="0">
                <a:solidFill>
                  <a:srgbClr val="F7FCE4"/>
                </a:solidFill>
              </a:rPr>
              <a:t>-</a:t>
            </a:r>
            <a:r>
              <a:rPr lang="en-US" dirty="0" smtClean="0">
                <a:solidFill>
                  <a:srgbClr val="F7FCE4"/>
                </a:solidFill>
              </a:rPr>
              <a:t> sensitive </a:t>
            </a:r>
            <a:r>
              <a:rPr lang="en-US" dirty="0">
                <a:solidFill>
                  <a:srgbClr val="F7FCE4"/>
                </a:solidFill>
              </a:rPr>
              <a:t>UV </a:t>
            </a:r>
            <a:r>
              <a:rPr lang="en-US" dirty="0" smtClean="0">
                <a:solidFill>
                  <a:srgbClr val="F7FCE4"/>
                </a:solidFill>
              </a:rPr>
              <a:t>lines, since we expect  </a:t>
            </a:r>
            <a:r>
              <a:rPr lang="en-US" dirty="0" err="1" smtClean="0">
                <a:solidFill>
                  <a:srgbClr val="F7FCE4"/>
                </a:solidFill>
              </a:rPr>
              <a:t>T</a:t>
            </a:r>
            <a:r>
              <a:rPr lang="en-US" baseline="-25000" dirty="0" err="1" smtClean="0">
                <a:solidFill>
                  <a:srgbClr val="F7FCE4"/>
                </a:solidFill>
              </a:rPr>
              <a:t>e</a:t>
            </a:r>
            <a:r>
              <a:rPr lang="en-US" baseline="-25000" dirty="0">
                <a:solidFill>
                  <a:srgbClr val="F7FCE4"/>
                </a:solidFill>
              </a:rPr>
              <a:t>-</a:t>
            </a:r>
            <a:r>
              <a:rPr lang="en-US" dirty="0" smtClean="0">
                <a:solidFill>
                  <a:srgbClr val="F7FCE4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↑ and n</a:t>
            </a:r>
            <a:r>
              <a:rPr lang="en-US" baseline="-25000" dirty="0" smtClean="0">
                <a:solidFill>
                  <a:srgbClr val="F7FCE4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  <a:r>
              <a:rPr lang="en-US" dirty="0" smtClean="0">
                <a:solidFill>
                  <a:srgbClr val="F7FCE4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↓</a:t>
            </a:r>
            <a:r>
              <a:rPr lang="en-US" dirty="0" smtClean="0">
                <a:solidFill>
                  <a:srgbClr val="F7FCE4"/>
                </a:solidFill>
              </a:rPr>
              <a:t> away from Io.</a:t>
            </a:r>
            <a:endParaRPr lang="en-US" altLang="en-US" i="1" dirty="0" smtClean="0">
              <a:solidFill>
                <a:srgbClr val="F7FCE4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 smtClean="0">
              <a:solidFill>
                <a:srgbClr val="CCFFCC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5858" t="47977" r="47662" b="7307"/>
          <a:stretch/>
        </p:blipFill>
        <p:spPr>
          <a:xfrm>
            <a:off x="-1" y="268720"/>
            <a:ext cx="4928841" cy="26658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53521" t="44685" r="4077" b="7515"/>
          <a:stretch/>
        </p:blipFill>
        <p:spPr>
          <a:xfrm>
            <a:off x="4928840" y="268721"/>
            <a:ext cx="4206148" cy="2665883"/>
          </a:xfrm>
          <a:prstGeom prst="rect">
            <a:avLst/>
          </a:prstGeom>
        </p:spPr>
      </p:pic>
      <p:sp>
        <p:nvSpPr>
          <p:cNvPr id="9" name="TextBox 4"/>
          <p:cNvSpPr txBox="1"/>
          <p:nvPr/>
        </p:nvSpPr>
        <p:spPr>
          <a:xfrm>
            <a:off x="1223493" y="3400528"/>
            <a:ext cx="1463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</a:rPr>
              <a:t>O I 6300Å</a:t>
            </a:r>
            <a:endParaRPr lang="en-US" sz="16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2923504" y="3400527"/>
            <a:ext cx="1425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rgbClr val="FFC000"/>
                </a:solidFill>
                <a:latin typeface="Calibri"/>
              </a:rPr>
              <a:t>Na I 5890Å</a:t>
            </a:r>
            <a:endParaRPr lang="en-US" sz="1600" b="1" dirty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694557" y="2259385"/>
            <a:ext cx="40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chemeClr val="bg1"/>
                </a:solidFill>
                <a:latin typeface="Calibri"/>
              </a:rPr>
              <a:t>Na</a:t>
            </a:r>
            <a:endParaRPr lang="en-US" sz="14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2246968" y="806010"/>
            <a:ext cx="96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FF0000"/>
                </a:solidFill>
                <a:latin typeface="Calibri"/>
              </a:rPr>
              <a:t>Oxygen</a:t>
            </a:r>
            <a:endParaRPr lang="en-US" sz="18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2213513" y="2197830"/>
            <a:ext cx="96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FFC000"/>
                </a:solidFill>
                <a:latin typeface="Calibri"/>
              </a:rPr>
              <a:t>Sodium</a:t>
            </a:r>
            <a:endParaRPr lang="en-US" sz="1800" b="1" dirty="0">
              <a:solidFill>
                <a:srgbClr val="FFC000"/>
              </a:solidFill>
              <a:latin typeface="Calibri"/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6179085" y="2336659"/>
            <a:ext cx="172789" cy="30777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8167014" y="2276530"/>
            <a:ext cx="172789" cy="30777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 flipV="1">
            <a:off x="7140454" y="502500"/>
            <a:ext cx="35355" cy="4881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4"/>
          <p:cNvSpPr txBox="1"/>
          <p:nvPr/>
        </p:nvSpPr>
        <p:spPr>
          <a:xfrm>
            <a:off x="3347239" y="6488191"/>
            <a:ext cx="1661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schemeClr val="bg1"/>
                </a:solidFill>
                <a:latin typeface="Calibri"/>
              </a:rPr>
              <a:t>Burger (PhD Thesis)</a:t>
            </a:r>
            <a:endParaRPr lang="en-US" sz="1400" i="1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015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520" y="57612"/>
            <a:ext cx="4095480" cy="300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90" y="593591"/>
            <a:ext cx="3924006" cy="2242289"/>
          </a:xfrm>
          <a:prstGeom prst="rect">
            <a:avLst/>
          </a:prstGeom>
        </p:spPr>
      </p:pic>
      <p:sp>
        <p:nvSpPr>
          <p:cNvPr id="9" name="TextBox 4"/>
          <p:cNvSpPr txBox="1"/>
          <p:nvPr/>
        </p:nvSpPr>
        <p:spPr>
          <a:xfrm>
            <a:off x="5994794" y="791206"/>
            <a:ext cx="1463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rgbClr val="FFC000"/>
                </a:solidFill>
                <a:latin typeface="Calibri"/>
              </a:rPr>
              <a:t>Upstream of Io </a:t>
            </a:r>
            <a:endParaRPr lang="en-US" sz="1600" b="1" dirty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7500122" y="1102958"/>
            <a:ext cx="1463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rgbClr val="FFC000"/>
                </a:solidFill>
                <a:latin typeface="Calibri"/>
              </a:rPr>
              <a:t>Downstream of Io </a:t>
            </a:r>
            <a:endParaRPr lang="en-US" sz="1600" b="1" dirty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82373" y="108628"/>
            <a:ext cx="5250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Any O and S </a:t>
            </a:r>
            <a:r>
              <a:rPr lang="en-US" i="1" dirty="0">
                <a:latin typeface="Calibri" panose="020F0502020204030204" pitchFamily="34" charset="0"/>
              </a:rPr>
              <a:t>j</a:t>
            </a:r>
            <a:r>
              <a:rPr lang="en-US" i="1" dirty="0" smtClean="0">
                <a:latin typeface="Calibri" panose="020F0502020204030204" pitchFamily="34" charset="0"/>
              </a:rPr>
              <a:t>ets</a:t>
            </a:r>
            <a:r>
              <a:rPr lang="en-US" dirty="0" smtClean="0">
                <a:latin typeface="Calibri" panose="020F0502020204030204" pitchFamily="34" charset="0"/>
              </a:rPr>
              <a:t> similar to Sodium?</a:t>
            </a:r>
            <a:endParaRPr lang="en-US" dirty="0"/>
          </a:p>
        </p:txBody>
      </p:sp>
      <p:sp>
        <p:nvSpPr>
          <p:cNvPr id="15" name="TextBox 4"/>
          <p:cNvSpPr txBox="1"/>
          <p:nvPr/>
        </p:nvSpPr>
        <p:spPr>
          <a:xfrm>
            <a:off x="1976977" y="2377615"/>
            <a:ext cx="2358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latin typeface="Calibri"/>
              </a:rPr>
              <a:t>Burger et al. (1999)</a:t>
            </a:r>
            <a:endParaRPr lang="en-US" sz="1400" i="1" dirty="0">
              <a:latin typeface="Calibri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6679534" y="2371972"/>
            <a:ext cx="2358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i="1" dirty="0" err="1" smtClean="0">
                <a:solidFill>
                  <a:schemeClr val="bg1"/>
                </a:solidFill>
                <a:latin typeface="Calibri"/>
              </a:rPr>
              <a:t>Cremonese</a:t>
            </a:r>
            <a:r>
              <a:rPr lang="en-US" sz="1400" i="1" dirty="0" smtClean="0">
                <a:solidFill>
                  <a:schemeClr val="bg1"/>
                </a:solidFill>
                <a:latin typeface="Calibri"/>
              </a:rPr>
              <a:t> et al. (1992)</a:t>
            </a:r>
            <a:endParaRPr lang="en-US" sz="1400" i="1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651" y="3159155"/>
            <a:ext cx="3563217" cy="366990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2235" y="3159155"/>
            <a:ext cx="530241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libri" panose="020F0502020204030204" pitchFamily="34" charset="0"/>
              </a:rPr>
              <a:t>Early analysis of summer 2018 HST/COS data suggests fast O jets might be present.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libri" panose="020F0502020204030204" pitchFamily="34" charset="0"/>
              </a:rPr>
              <a:t>Jet </a:t>
            </a:r>
            <a:r>
              <a:rPr lang="en-US" sz="3200" dirty="0">
                <a:latin typeface="Calibri" panose="020F0502020204030204" pitchFamily="34" charset="0"/>
              </a:rPr>
              <a:t>e</a:t>
            </a:r>
            <a:r>
              <a:rPr lang="en-US" sz="3200" dirty="0" smtClean="0">
                <a:latin typeface="Calibri" panose="020F0502020204030204" pitchFamily="34" charset="0"/>
              </a:rPr>
              <a:t>missions are red-shifted ~0.3Å or 60 km/s compared to black line profiles on-disk </a:t>
            </a:r>
            <a:r>
              <a:rPr lang="en-US" sz="3200" dirty="0" smtClean="0">
                <a:latin typeface="Calibri" panose="020F0502020204030204" pitchFamily="34" charset="0"/>
                <a:sym typeface="Wingdings" panose="05000000000000000000" pitchFamily="2" charset="2"/>
              </a:rPr>
              <a:t> Charge exchange not SO</a:t>
            </a:r>
            <a:r>
              <a:rPr lang="en-US" sz="3200" baseline="-25000" dirty="0" smtClean="0">
                <a:latin typeface="Calibri" panose="020F0502020204030204" pitchFamily="34" charset="0"/>
                <a:sym typeface="Wingdings" panose="05000000000000000000" pitchFamily="2" charset="2"/>
              </a:rPr>
              <a:t>2</a:t>
            </a:r>
            <a:r>
              <a:rPr lang="en-US" sz="3200" baseline="30000" dirty="0" smtClean="0">
                <a:latin typeface="Calibri" panose="020F0502020204030204" pitchFamily="34" charset="0"/>
                <a:sym typeface="Wingdings" panose="05000000000000000000" pitchFamily="2" charset="2"/>
              </a:rPr>
              <a:t>+</a:t>
            </a:r>
            <a:endParaRPr lang="en-US" sz="3200" baseline="30000" dirty="0"/>
          </a:p>
        </p:txBody>
      </p:sp>
    </p:spTree>
    <p:extLst>
      <p:ext uri="{BB962C8B-B14F-4D97-AF65-F5344CB8AC3E}">
        <p14:creationId xmlns:p14="http://schemas.microsoft.com/office/powerpoint/2010/main" val="216238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033" y="3874909"/>
            <a:ext cx="5076966" cy="298309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7683" r="7427"/>
          <a:stretch/>
        </p:blipFill>
        <p:spPr>
          <a:xfrm>
            <a:off x="0" y="0"/>
            <a:ext cx="9143999" cy="38591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235" y="3859188"/>
            <a:ext cx="405479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Start with lines of like species to characterize the electron population.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orus electrons fit sulfur line ratios okay, but detailed synthetic spectra needed…</a:t>
            </a:r>
          </a:p>
          <a:p>
            <a:r>
              <a:rPr lang="en-US" dirty="0" smtClean="0"/>
              <a:t>More to come!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35043" y="509559"/>
            <a:ext cx="2919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Lots </a:t>
            </a:r>
            <a:r>
              <a:rPr lang="en-US" dirty="0" smtClean="0">
                <a:solidFill>
                  <a:schemeClr val="bg1"/>
                </a:solidFill>
              </a:rPr>
              <a:t>to </a:t>
            </a:r>
            <a:r>
              <a:rPr lang="en-US" dirty="0">
                <a:solidFill>
                  <a:schemeClr val="bg1"/>
                </a:solidFill>
              </a:rPr>
              <a:t>learn </a:t>
            </a:r>
            <a:r>
              <a:rPr lang="en-US" dirty="0" smtClean="0">
                <a:solidFill>
                  <a:schemeClr val="bg1"/>
                </a:solidFill>
              </a:rPr>
              <a:t>from...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85899" y="4136186"/>
            <a:ext cx="22655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T</a:t>
            </a:r>
            <a:r>
              <a:rPr lang="en-US" sz="2000" baseline="-25000" dirty="0" err="1" smtClean="0">
                <a:solidFill>
                  <a:schemeClr val="bg1"/>
                </a:solidFill>
              </a:rPr>
              <a:t>e</a:t>
            </a:r>
            <a:r>
              <a:rPr lang="en-US" sz="2000" baseline="-25000" dirty="0" smtClean="0">
                <a:solidFill>
                  <a:schemeClr val="bg1"/>
                </a:solidFill>
              </a:rPr>
              <a:t>-</a:t>
            </a:r>
            <a:r>
              <a:rPr lang="en-US" sz="2000" dirty="0" smtClean="0">
                <a:solidFill>
                  <a:schemeClr val="bg1"/>
                </a:solidFill>
              </a:rPr>
              <a:t> = 6 eV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n</a:t>
            </a:r>
            <a:r>
              <a:rPr lang="en-US" sz="2000" baseline="-25000" dirty="0" smtClean="0">
                <a:solidFill>
                  <a:schemeClr val="bg1"/>
                </a:solidFill>
              </a:rPr>
              <a:t>e-</a:t>
            </a:r>
            <a:r>
              <a:rPr lang="en-US" sz="2000" dirty="0" smtClean="0">
                <a:solidFill>
                  <a:schemeClr val="bg1"/>
                </a:solidFill>
              </a:rPr>
              <a:t> = 3500 </a:t>
            </a:r>
            <a:r>
              <a:rPr lang="en-US" sz="2000" dirty="0">
                <a:solidFill>
                  <a:schemeClr val="bg1"/>
                </a:solidFill>
              </a:rPr>
              <a:t>cm</a:t>
            </a:r>
            <a:r>
              <a:rPr lang="en-US" sz="2000" baseline="30000" dirty="0">
                <a:solidFill>
                  <a:schemeClr val="bg1"/>
                </a:solidFill>
              </a:rPr>
              <a:t>-3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539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7683" r="7427"/>
          <a:stretch/>
        </p:blipFill>
        <p:spPr>
          <a:xfrm>
            <a:off x="0" y="0"/>
            <a:ext cx="9143999" cy="385918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t="50079" r="3938" b="3540"/>
          <a:stretch/>
        </p:blipFill>
        <p:spPr>
          <a:xfrm>
            <a:off x="3489042" y="3928056"/>
            <a:ext cx="5654957" cy="273032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22448" r="4369" b="53454"/>
          <a:stretch/>
        </p:blipFill>
        <p:spPr>
          <a:xfrm>
            <a:off x="0" y="3926356"/>
            <a:ext cx="4314423" cy="27440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88151" y="4566859"/>
            <a:ext cx="18837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chemeClr val="bg1"/>
                </a:solidFill>
              </a:rPr>
              <a:t>Io Spectrum</a:t>
            </a:r>
          </a:p>
        </p:txBody>
      </p:sp>
      <p:sp>
        <p:nvSpPr>
          <p:cNvPr id="6" name="Rectangle 5"/>
          <p:cNvSpPr/>
          <p:nvPr/>
        </p:nvSpPr>
        <p:spPr>
          <a:xfrm>
            <a:off x="6888150" y="4302636"/>
            <a:ext cx="28619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FF0000"/>
                </a:solidFill>
              </a:rPr>
              <a:t>Wake Spectrum</a:t>
            </a:r>
          </a:p>
        </p:txBody>
      </p:sp>
      <p:sp>
        <p:nvSpPr>
          <p:cNvPr id="7" name="Rectangle 6"/>
          <p:cNvSpPr/>
          <p:nvPr/>
        </p:nvSpPr>
        <p:spPr>
          <a:xfrm>
            <a:off x="3354894" y="3776506"/>
            <a:ext cx="24342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</a:rPr>
              <a:t>DAWN SIDE</a:t>
            </a:r>
          </a:p>
        </p:txBody>
      </p:sp>
      <p:sp>
        <p:nvSpPr>
          <p:cNvPr id="9" name="Rectangle 8"/>
          <p:cNvSpPr/>
          <p:nvPr/>
        </p:nvSpPr>
        <p:spPr>
          <a:xfrm>
            <a:off x="6806376" y="537551"/>
            <a:ext cx="18837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chemeClr val="bg1"/>
                </a:solidFill>
              </a:rPr>
              <a:t>Io Spectrum</a:t>
            </a:r>
          </a:p>
        </p:txBody>
      </p:sp>
    </p:spTree>
    <p:extLst>
      <p:ext uri="{BB962C8B-B14F-4D97-AF65-F5344CB8AC3E}">
        <p14:creationId xmlns:p14="http://schemas.microsoft.com/office/powerpoint/2010/main" val="55691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7683" r="7427"/>
          <a:stretch/>
        </p:blipFill>
        <p:spPr>
          <a:xfrm>
            <a:off x="0" y="0"/>
            <a:ext cx="9143999" cy="385918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/>
          <a:srcRect t="50481"/>
          <a:stretch/>
        </p:blipFill>
        <p:spPr>
          <a:xfrm>
            <a:off x="3349649" y="3988074"/>
            <a:ext cx="5972712" cy="295764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r="4080" b="54258"/>
          <a:stretch/>
        </p:blipFill>
        <p:spPr>
          <a:xfrm>
            <a:off x="-1519894" y="3959046"/>
            <a:ext cx="5729036" cy="27320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54894" y="3776506"/>
            <a:ext cx="24342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</a:rPr>
              <a:t>DUSK SIDE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151" y="4566859"/>
            <a:ext cx="18837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chemeClr val="bg1"/>
                </a:solidFill>
              </a:rPr>
              <a:t>Io Spectrum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88150" y="4302636"/>
            <a:ext cx="28619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FF0000"/>
                </a:solidFill>
              </a:rPr>
              <a:t>Wake Spectrum</a:t>
            </a:r>
          </a:p>
        </p:txBody>
      </p:sp>
    </p:spTree>
    <p:extLst>
      <p:ext uri="{BB962C8B-B14F-4D97-AF65-F5344CB8AC3E}">
        <p14:creationId xmlns:p14="http://schemas.microsoft.com/office/powerpoint/2010/main" val="222607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asp.colorado.edu/~bagenal/3720/CLASS9/IoVapPr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13" y="1361098"/>
            <a:ext cx="68580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8"/>
          <p:cNvSpPr txBox="1">
            <a:spLocks noChangeArrowheads="1"/>
          </p:cNvSpPr>
          <p:nvPr/>
        </p:nvSpPr>
        <p:spPr>
          <a:xfrm>
            <a:off x="-694944" y="33915"/>
            <a:ext cx="105521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SO</a:t>
            </a:r>
            <a:r>
              <a:rPr lang="en-US" baseline="-25000" dirty="0" smtClean="0"/>
              <a:t>2 </a:t>
            </a:r>
            <a:r>
              <a:rPr lang="en-US" dirty="0" smtClean="0"/>
              <a:t>Atmosphere: Diurnal Cycle 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6410419"/>
            <a:ext cx="9144000" cy="447581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altLang="en-US" sz="2200" dirty="0" smtClean="0">
                <a:solidFill>
                  <a:srgbClr val="CC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Huge temp dependence. </a:t>
            </a:r>
            <a:r>
              <a:rPr lang="en-US" altLang="en-US" sz="2200" dirty="0">
                <a:solidFill>
                  <a:srgbClr val="CC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D</a:t>
            </a:r>
            <a:r>
              <a:rPr lang="en-US" altLang="en-US" sz="2200" dirty="0" smtClean="0">
                <a:solidFill>
                  <a:srgbClr val="CC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iurnal changes ~10</a:t>
            </a:r>
            <a:r>
              <a:rPr lang="en-US" altLang="en-US" sz="2200" baseline="30000" dirty="0" smtClean="0">
                <a:solidFill>
                  <a:srgbClr val="CC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6</a:t>
            </a:r>
            <a:r>
              <a:rPr lang="en-US" altLang="en-US" sz="2200" dirty="0" smtClean="0">
                <a:solidFill>
                  <a:srgbClr val="CC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, local hot spot atmospheres.</a:t>
            </a:r>
            <a:endParaRPr lang="en-US" sz="2200" dirty="0">
              <a:solidFill>
                <a:srgbClr val="CCFFFF"/>
              </a:solidFill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6675120" y="5899097"/>
            <a:ext cx="1323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i="1" dirty="0" err="1" smtClean="0">
                <a:solidFill>
                  <a:schemeClr val="bg1"/>
                </a:solidFill>
                <a:latin typeface="Calibri"/>
              </a:rPr>
              <a:t>Lellouch</a:t>
            </a:r>
            <a:r>
              <a:rPr lang="en-US" sz="1400" i="1" dirty="0" smtClean="0">
                <a:solidFill>
                  <a:schemeClr val="bg1"/>
                </a:solidFill>
                <a:latin typeface="Calibri"/>
              </a:rPr>
              <a:t> (1996)</a:t>
            </a:r>
            <a:endParaRPr lang="en-US" sz="1400" i="1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119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9720"/>
            <a:ext cx="9144000" cy="34623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235" y="5541350"/>
            <a:ext cx="9131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</a:t>
            </a:r>
            <a:r>
              <a:rPr lang="en-US" dirty="0" smtClean="0"/>
              <a:t>verlapping data from </a:t>
            </a:r>
            <a:r>
              <a:rPr lang="en-US" dirty="0" err="1" smtClean="0"/>
              <a:t>Hisaki</a:t>
            </a:r>
            <a:r>
              <a:rPr lang="en-US" dirty="0" smtClean="0"/>
              <a:t> +/- 2.5 hours probes the same plasma </a:t>
            </a:r>
            <a:r>
              <a:rPr lang="en-US" u="sng" dirty="0" smtClean="0"/>
              <a:t>radially</a:t>
            </a:r>
            <a:r>
              <a:rPr lang="en-US" dirty="0" smtClean="0"/>
              <a:t>.   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34857"/>
            <a:ext cx="9143999" cy="1325563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Juno Radio </a:t>
            </a:r>
            <a:r>
              <a:rPr lang="en-US" sz="4000" dirty="0" err="1" smtClean="0"/>
              <a:t>Occultations</a:t>
            </a:r>
            <a:r>
              <a:rPr lang="en-US" sz="4000" dirty="0" smtClean="0"/>
              <a:t> of the </a:t>
            </a:r>
            <a:r>
              <a:rPr lang="en-US" sz="4000" dirty="0"/>
              <a:t>T</a:t>
            </a:r>
            <a:r>
              <a:rPr lang="en-US" sz="4000" dirty="0" smtClean="0"/>
              <a:t>orus: 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27149" y="818810"/>
            <a:ext cx="9116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Radio delay time probes the total electron content </a:t>
            </a:r>
            <a:r>
              <a:rPr lang="en-US" u="sng" dirty="0" err="1" smtClean="0"/>
              <a:t>latitudinally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71950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910" y="0"/>
            <a:ext cx="5013090" cy="401841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910" y="3992656"/>
            <a:ext cx="5013090" cy="28575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149" y="818810"/>
            <a:ext cx="410376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Example for Juno’s </a:t>
            </a:r>
            <a:r>
              <a:rPr lang="en-US" dirty="0" err="1" smtClean="0"/>
              <a:t>Perijove</a:t>
            </a:r>
            <a:r>
              <a:rPr lang="en-US" dirty="0" smtClean="0"/>
              <a:t>  #6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-Electron scale heights</a:t>
            </a:r>
            <a:endParaRPr lang="en-US" u="sng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-Column density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-Cold torus vs ribbon latitudes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409870"/>
            <a:ext cx="41037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Example </a:t>
            </a:r>
            <a:r>
              <a:rPr lang="en-US" dirty="0" err="1" smtClean="0"/>
              <a:t>Hisaki</a:t>
            </a:r>
            <a:r>
              <a:rPr lang="en-US" dirty="0" smtClean="0"/>
              <a:t> data co-added +/- 2.5 hours before &amp; after the torus occultation, summing 20</a:t>
            </a:r>
            <a:r>
              <a:rPr lang="en-US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° longitude.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747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4857"/>
            <a:ext cx="9143999" cy="1325563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Summary: Neutrals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50800" y="1470629"/>
            <a:ext cx="9093200" cy="5053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smtClean="0">
                <a:solidFill>
                  <a:srgbClr val="CCFFCC"/>
                </a:solidFill>
                <a:latin typeface="Corbel" panose="020B0503020204020204"/>
              </a:rPr>
              <a:t>Atomic collapse is longer and more variable than molecules, giving clues to dissociation rates.</a:t>
            </a:r>
          </a:p>
          <a:p>
            <a:pPr marL="171450" indent="-171450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err="1">
                <a:solidFill>
                  <a:srgbClr val="CCFFCC"/>
                </a:solidFill>
                <a:latin typeface="Corbel" panose="020B0503020204020204"/>
              </a:rPr>
              <a:t>NaCl</a:t>
            </a:r>
            <a:r>
              <a:rPr lang="en-US" sz="2800" baseline="30000" dirty="0">
                <a:solidFill>
                  <a:srgbClr val="CCFFCC"/>
                </a:solidFill>
                <a:latin typeface="Corbel" panose="020B0503020204020204"/>
              </a:rPr>
              <a:t>+</a:t>
            </a:r>
            <a:r>
              <a:rPr lang="en-US" sz="2800" dirty="0">
                <a:solidFill>
                  <a:srgbClr val="CCFFCC"/>
                </a:solidFill>
                <a:latin typeface="Corbel" panose="020B0503020204020204"/>
              </a:rPr>
              <a:t> </a:t>
            </a:r>
            <a:r>
              <a:rPr lang="en-US" sz="2800" dirty="0" smtClean="0">
                <a:solidFill>
                  <a:srgbClr val="CCFFCC"/>
                </a:solidFill>
                <a:latin typeface="Corbel" panose="020B0503020204020204"/>
              </a:rPr>
              <a:t>largely recombines </a:t>
            </a:r>
            <a:r>
              <a:rPr lang="en-US" sz="2800" dirty="0">
                <a:solidFill>
                  <a:srgbClr val="CCFFCC"/>
                </a:solidFill>
                <a:latin typeface="Corbel" panose="020B0503020204020204"/>
              </a:rPr>
              <a:t>in a </a:t>
            </a:r>
            <a:r>
              <a:rPr lang="en-US" sz="2800" dirty="0" smtClean="0">
                <a:solidFill>
                  <a:srgbClr val="CCFFCC"/>
                </a:solidFill>
                <a:latin typeface="Corbel" panose="020B0503020204020204"/>
              </a:rPr>
              <a:t>mass-loaded flow. </a:t>
            </a:r>
            <a:r>
              <a:rPr lang="en-US" sz="2800" dirty="0">
                <a:solidFill>
                  <a:srgbClr val="CCFFCC"/>
                </a:solidFill>
                <a:latin typeface="Corbel" panose="020B0503020204020204"/>
              </a:rPr>
              <a:t>Periodic neutral transfer to Europa can occur 2-3 hours past Io conjunction. ~7 x 10</a:t>
            </a:r>
            <a:r>
              <a:rPr lang="en-US" sz="2800" baseline="30000" dirty="0">
                <a:solidFill>
                  <a:srgbClr val="CCFFCC"/>
                </a:solidFill>
                <a:latin typeface="Corbel" panose="020B0503020204020204"/>
              </a:rPr>
              <a:t>22</a:t>
            </a:r>
            <a:r>
              <a:rPr lang="en-US" sz="2800" dirty="0">
                <a:solidFill>
                  <a:srgbClr val="CCFFCC"/>
                </a:solidFill>
                <a:latin typeface="Corbel" panose="020B0503020204020204"/>
              </a:rPr>
              <a:t> atoms / s Na implantation, probably modulated by Jovian longitude near </a:t>
            </a:r>
            <a:r>
              <a:rPr lang="en-US" sz="2800" dirty="0" smtClean="0">
                <a:solidFill>
                  <a:srgbClr val="CCFFCC"/>
                </a:solidFill>
                <a:latin typeface="Corbel" panose="020B0503020204020204"/>
              </a:rPr>
              <a:t>dawn.</a:t>
            </a:r>
          </a:p>
          <a:p>
            <a:pPr marL="171450" indent="-171450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smtClean="0">
                <a:solidFill>
                  <a:srgbClr val="CCFFCC"/>
                </a:solidFill>
                <a:latin typeface="Corbel" panose="020B0503020204020204"/>
              </a:rPr>
              <a:t>Distant sodium cloud brightens on the </a:t>
            </a:r>
            <a:r>
              <a:rPr lang="en-US" sz="2800" dirty="0">
                <a:solidFill>
                  <a:srgbClr val="CCFFCC"/>
                </a:solidFill>
                <a:latin typeface="Corbel" panose="020B0503020204020204"/>
              </a:rPr>
              <a:t>dawn-side first due </a:t>
            </a:r>
            <a:r>
              <a:rPr lang="en-US" sz="2800" dirty="0" smtClean="0">
                <a:solidFill>
                  <a:srgbClr val="CCFFCC"/>
                </a:solidFill>
                <a:latin typeface="Corbel" panose="020B0503020204020204"/>
              </a:rPr>
              <a:t>the torus’ </a:t>
            </a:r>
            <a:r>
              <a:rPr lang="en-US" sz="2800" dirty="0" err="1" smtClean="0">
                <a:solidFill>
                  <a:srgbClr val="CCFFCC"/>
                </a:solidFill>
                <a:latin typeface="Corbel" panose="020B0503020204020204"/>
              </a:rPr>
              <a:t>dawnward</a:t>
            </a:r>
            <a:r>
              <a:rPr lang="en-US" sz="2800" dirty="0" smtClean="0">
                <a:solidFill>
                  <a:srgbClr val="CCFFCC"/>
                </a:solidFill>
                <a:latin typeface="Corbel" panose="020B0503020204020204"/>
              </a:rPr>
              <a:t> offset.</a:t>
            </a:r>
            <a:r>
              <a:rPr lang="en-US" sz="2800" dirty="0">
                <a:solidFill>
                  <a:srgbClr val="CCFFCC"/>
                </a:solidFill>
                <a:latin typeface="Corbel" panose="020B0503020204020204"/>
              </a:rPr>
              <a:t> </a:t>
            </a:r>
            <a:endParaRPr lang="en-US" sz="2800" dirty="0" smtClean="0">
              <a:solidFill>
                <a:srgbClr val="CCFFCC"/>
              </a:solidFill>
              <a:latin typeface="Corbel" panose="020B0503020204020204"/>
            </a:endParaRPr>
          </a:p>
          <a:p>
            <a:pPr marL="171450" indent="-171450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smtClean="0">
                <a:solidFill>
                  <a:srgbClr val="CCFFCC"/>
                </a:solidFill>
                <a:latin typeface="Corbel" panose="020B0503020204020204"/>
              </a:rPr>
              <a:t>Distant oxygen clouds can be inferred via Doppler shift in recent HST spectra. Appears to be O charge exchange and not dissociative recombination of a molecular ion like the sodium jet. </a:t>
            </a:r>
          </a:p>
        </p:txBody>
      </p:sp>
    </p:spTree>
    <p:extLst>
      <p:ext uri="{BB962C8B-B14F-4D97-AF65-F5344CB8AC3E}">
        <p14:creationId xmlns:p14="http://schemas.microsoft.com/office/powerpoint/2010/main" val="66551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4857"/>
            <a:ext cx="9143999" cy="1325563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Summary: Plasma Torus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50800" y="1058504"/>
            <a:ext cx="9093200" cy="5851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smtClean="0">
                <a:solidFill>
                  <a:srgbClr val="CCFFFF"/>
                </a:solidFill>
                <a:latin typeface="Corbel" panose="020B0503020204020204"/>
              </a:rPr>
              <a:t>With better constraints, torus motion is consistent with previous data, not theory. Always peaks inside Io’s L-shell.</a:t>
            </a:r>
            <a:endParaRPr lang="en-US" sz="2800" dirty="0">
              <a:solidFill>
                <a:srgbClr val="CCFFFF"/>
              </a:solidFill>
              <a:latin typeface="Corbel" panose="020B0503020204020204"/>
            </a:endParaRPr>
          </a:p>
          <a:p>
            <a:pPr marL="171450" indent="-171450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smtClean="0">
                <a:solidFill>
                  <a:srgbClr val="CCFFFF"/>
                </a:solidFill>
                <a:latin typeface="Corbel" panose="020B0503020204020204"/>
              </a:rPr>
              <a:t>Ribbon &amp; cold torus motion is decoupled, predicable. Why?</a:t>
            </a:r>
          </a:p>
          <a:p>
            <a:pPr marL="171450" indent="-171450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smtClean="0">
                <a:solidFill>
                  <a:srgbClr val="CCFFFF"/>
                </a:solidFill>
                <a:latin typeface="Corbel" panose="020B0503020204020204"/>
              </a:rPr>
              <a:t>E-field is highly variable 1-7 mV / m. </a:t>
            </a:r>
            <a:r>
              <a:rPr lang="en-US" sz="2800" dirty="0">
                <a:solidFill>
                  <a:srgbClr val="CCFFFF"/>
                </a:solidFill>
                <a:latin typeface="Corbel" panose="020B0503020204020204"/>
              </a:rPr>
              <a:t>L</a:t>
            </a:r>
            <a:r>
              <a:rPr lang="en-US" sz="2800" dirty="0" smtClean="0">
                <a:solidFill>
                  <a:srgbClr val="CCFFFF"/>
                </a:solidFill>
                <a:latin typeface="Corbel" panose="020B0503020204020204"/>
              </a:rPr>
              <a:t>ower than Voyager and Galileo. Direction poorly constrained at ~ -10</a:t>
            </a:r>
            <a:r>
              <a:rPr lang="en-US" sz="2800" dirty="0" smtClean="0">
                <a:solidFill>
                  <a:srgbClr val="CC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° </a:t>
            </a:r>
            <a:r>
              <a:rPr lang="en-US" sz="2800" dirty="0" smtClean="0">
                <a:solidFill>
                  <a:srgbClr val="CCFFFF"/>
                </a:solidFill>
                <a:latin typeface="Corbel" panose="020B0503020204020204"/>
              </a:rPr>
              <a:t>LT.</a:t>
            </a:r>
          </a:p>
          <a:p>
            <a:pPr marL="171450" indent="-171450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smtClean="0">
                <a:solidFill>
                  <a:srgbClr val="CCFFFF"/>
                </a:solidFill>
                <a:latin typeface="Corbel" panose="020B0503020204020204"/>
              </a:rPr>
              <a:t>Dawn-Dusk EUV asymmetry effects largely results from  plasma temperatures, not densities.</a:t>
            </a:r>
          </a:p>
          <a:p>
            <a:pPr marL="171450" indent="-171450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smtClean="0">
                <a:solidFill>
                  <a:srgbClr val="CCFFFF"/>
                </a:solidFill>
                <a:latin typeface="Corbel" panose="020B0503020204020204"/>
              </a:rPr>
              <a:t>Peak density is 3500-4000 cm</a:t>
            </a:r>
            <a:r>
              <a:rPr lang="en-US" sz="2800" baseline="30000" dirty="0" smtClean="0">
                <a:solidFill>
                  <a:srgbClr val="CCFFFF"/>
                </a:solidFill>
                <a:latin typeface="Corbel" panose="020B0503020204020204"/>
              </a:rPr>
              <a:t>-3</a:t>
            </a:r>
            <a:endParaRPr lang="en-US" sz="2800" dirty="0" smtClean="0">
              <a:solidFill>
                <a:srgbClr val="CCFFFF"/>
              </a:solidFill>
              <a:latin typeface="Corbel" panose="020B0503020204020204"/>
            </a:endParaRPr>
          </a:p>
          <a:p>
            <a:pPr marL="171450" indent="-171450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smtClean="0">
                <a:solidFill>
                  <a:srgbClr val="CCFFFF"/>
                </a:solidFill>
                <a:latin typeface="Corbel" panose="020B0503020204020204"/>
              </a:rPr>
              <a:t>Cold torus T</a:t>
            </a:r>
            <a:r>
              <a:rPr lang="en-US" sz="2800" baseline="-25000" dirty="0" smtClean="0">
                <a:solidFill>
                  <a:srgbClr val="CCFFFF"/>
                </a:solidFill>
                <a:latin typeface="Corbel" panose="020B0503020204020204"/>
              </a:rPr>
              <a:t>e</a:t>
            </a:r>
            <a:r>
              <a:rPr lang="en-US" sz="2800" dirty="0" smtClean="0">
                <a:solidFill>
                  <a:srgbClr val="CCFFFF"/>
                </a:solidFill>
                <a:latin typeface="Corbel" panose="020B0503020204020204"/>
              </a:rPr>
              <a:t>~2 eV, ~5 eV elsewhere, good evidence the ribbon is colder locally</a:t>
            </a:r>
            <a:r>
              <a:rPr lang="en-US" sz="2800" dirty="0">
                <a:solidFill>
                  <a:srgbClr val="CCFFFF"/>
                </a:solidFill>
                <a:latin typeface="Corbel" panose="020B0503020204020204"/>
              </a:rPr>
              <a:t>, </a:t>
            </a:r>
            <a:r>
              <a:rPr lang="en-US" sz="2800" dirty="0" smtClean="0">
                <a:solidFill>
                  <a:srgbClr val="CCFFFF"/>
                </a:solidFill>
                <a:latin typeface="Corbel" panose="020B0503020204020204"/>
              </a:rPr>
              <a:t>especially at dawn (Io?).</a:t>
            </a:r>
          </a:p>
          <a:p>
            <a:pPr marL="171450" indent="-171450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smtClean="0">
                <a:solidFill>
                  <a:srgbClr val="CCFFFF"/>
                </a:solidFill>
                <a:latin typeface="Corbel" panose="020B0503020204020204"/>
              </a:rPr>
              <a:t>First Io </a:t>
            </a:r>
            <a:r>
              <a:rPr lang="en-US" sz="2800" dirty="0">
                <a:solidFill>
                  <a:srgbClr val="CCFFFF"/>
                </a:solidFill>
                <a:latin typeface="Corbel" panose="020B0503020204020204"/>
              </a:rPr>
              <a:t>phase </a:t>
            </a:r>
            <a:r>
              <a:rPr lang="en-US" sz="2800" dirty="0" smtClean="0">
                <a:solidFill>
                  <a:srgbClr val="CCFFFF"/>
                </a:solidFill>
                <a:latin typeface="Corbel" panose="020B0503020204020204"/>
              </a:rPr>
              <a:t>effect in the optical, density vs temp?</a:t>
            </a:r>
          </a:p>
          <a:p>
            <a:pPr marL="171450" indent="-171450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smtClean="0">
                <a:solidFill>
                  <a:srgbClr val="CCFFFF"/>
                </a:solidFill>
                <a:latin typeface="Corbel" panose="020B0503020204020204"/>
              </a:rPr>
              <a:t>No longitudinal “active region.” Structure resembles </a:t>
            </a:r>
            <a:r>
              <a:rPr lang="en-US" sz="2800" dirty="0" err="1" smtClean="0">
                <a:solidFill>
                  <a:srgbClr val="CCFFFF"/>
                </a:solidFill>
                <a:latin typeface="Corbel" panose="020B0503020204020204"/>
              </a:rPr>
              <a:t>Hisaki</a:t>
            </a:r>
            <a:r>
              <a:rPr lang="en-US" sz="2800" dirty="0" smtClean="0">
                <a:solidFill>
                  <a:srgbClr val="CCFFFF"/>
                </a:solidFill>
                <a:latin typeface="Corbel" panose="020B0503020204020204"/>
              </a:rPr>
              <a:t> &amp; prob. relates to conditions at last Io conjunction (&lt;12.9h)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O_Fan_UT-24-04-20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52949" y="1848903"/>
            <a:ext cx="2783693" cy="2783693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6064164" y="1453617"/>
            <a:ext cx="2799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alibri"/>
              </a:rPr>
              <a:t>Thermal </a:t>
            </a:r>
            <a:r>
              <a:rPr lang="en-US" sz="1800" dirty="0">
                <a:latin typeface="Calibri"/>
              </a:rPr>
              <a:t>c</a:t>
            </a:r>
            <a:r>
              <a:rPr lang="en-US" sz="1800" dirty="0" smtClean="0">
                <a:latin typeface="Calibri"/>
              </a:rPr>
              <a:t>ontinuum 2.3 µm</a:t>
            </a:r>
            <a:endParaRPr lang="en-US" sz="1800" dirty="0">
              <a:latin typeface="Calibri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72" y="1347096"/>
            <a:ext cx="5574216" cy="3738497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234171" y="4777816"/>
            <a:ext cx="2899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i="1" dirty="0" err="1" smtClean="0">
                <a:solidFill>
                  <a:schemeClr val="bg1"/>
                </a:solidFill>
                <a:latin typeface="Calibri"/>
              </a:rPr>
              <a:t>Montanes</a:t>
            </a:r>
            <a:r>
              <a:rPr lang="en-US" sz="1400" i="1" dirty="0" smtClean="0">
                <a:solidFill>
                  <a:schemeClr val="bg1"/>
                </a:solidFill>
                <a:latin typeface="Calibri"/>
              </a:rPr>
              <a:t>-Rodriguez et al. </a:t>
            </a:r>
            <a:r>
              <a:rPr lang="en-US" sz="1400" i="1" dirty="0">
                <a:solidFill>
                  <a:schemeClr val="bg1"/>
                </a:solidFill>
                <a:latin typeface="Calibri"/>
              </a:rPr>
              <a:t>(</a:t>
            </a:r>
            <a:r>
              <a:rPr lang="en-US" sz="1400" i="1" dirty="0" smtClean="0">
                <a:solidFill>
                  <a:schemeClr val="bg1"/>
                </a:solidFill>
                <a:latin typeface="Calibri"/>
              </a:rPr>
              <a:t>2015)</a:t>
            </a:r>
            <a:endParaRPr lang="en-US" sz="1400" i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5954246" y="4636248"/>
            <a:ext cx="304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i="1" dirty="0" err="1" smtClean="0">
                <a:solidFill>
                  <a:srgbClr val="CCFFCC"/>
                </a:solidFill>
                <a:latin typeface="Calibri"/>
              </a:rPr>
              <a:t>Skrutskie</a:t>
            </a:r>
            <a:r>
              <a:rPr lang="en-US" sz="1400" i="1" dirty="0" smtClean="0">
                <a:solidFill>
                  <a:srgbClr val="CCFFCC"/>
                </a:solidFill>
                <a:latin typeface="Calibri"/>
              </a:rPr>
              <a:t>, Nelson &amp; Schmidt (DPS 2016)</a:t>
            </a:r>
            <a:endParaRPr lang="en-US" sz="1400" i="1" dirty="0">
              <a:solidFill>
                <a:srgbClr val="CCFFCC"/>
              </a:solidFill>
              <a:latin typeface="Calibri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0" y="5476119"/>
            <a:ext cx="9768468" cy="1471959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2200" dirty="0" smtClean="0">
                <a:solidFill>
                  <a:srgbClr val="CC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Max duration is ~1 hour at quadrature.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2200" dirty="0" smtClean="0">
                <a:solidFill>
                  <a:srgbClr val="CC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Visible/UV atom &amp; ion emission: hard--blind offsets, moving targets, egress</a:t>
            </a:r>
            <a:endParaRPr lang="en-US" altLang="en-US" sz="2200" dirty="0">
              <a:solidFill>
                <a:srgbClr val="CCFFFF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dirty="0" smtClean="0">
                <a:solidFill>
                  <a:srgbClr val="CCFFFF"/>
                </a:solidFill>
              </a:rPr>
              <a:t>IR molecules &amp; </a:t>
            </a:r>
            <a:r>
              <a:rPr lang="en-US" sz="2200" dirty="0">
                <a:solidFill>
                  <a:srgbClr val="CCFFFF"/>
                </a:solidFill>
              </a:rPr>
              <a:t>v</a:t>
            </a:r>
            <a:r>
              <a:rPr lang="en-US" sz="2200" dirty="0" smtClean="0">
                <a:solidFill>
                  <a:srgbClr val="CCFFFF"/>
                </a:solidFill>
              </a:rPr>
              <a:t>olcanic continuum: easy--Io’s self-luminous beyond 1.7µm </a:t>
            </a:r>
            <a:endParaRPr lang="en-US" sz="2200" dirty="0">
              <a:solidFill>
                <a:srgbClr val="CCFFFF"/>
              </a:solidFill>
            </a:endParaRPr>
          </a:p>
        </p:txBody>
      </p:sp>
      <p:sp>
        <p:nvSpPr>
          <p:cNvPr id="16" name="Rectangle 8"/>
          <p:cNvSpPr txBox="1">
            <a:spLocks noChangeArrowheads="1"/>
          </p:cNvSpPr>
          <p:nvPr/>
        </p:nvSpPr>
        <p:spPr>
          <a:xfrm>
            <a:off x="-694944" y="70491"/>
            <a:ext cx="105521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/>
            <a:r>
              <a:rPr lang="en-US" dirty="0"/>
              <a:t>Eclipses: Natural Laboratories</a:t>
            </a:r>
          </a:p>
        </p:txBody>
      </p:sp>
    </p:spTree>
    <p:extLst>
      <p:ext uri="{BB962C8B-B14F-4D97-AF65-F5344CB8AC3E}">
        <p14:creationId xmlns:p14="http://schemas.microsoft.com/office/powerpoint/2010/main" val="268751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2306"/>
            <a:ext cx="4471639" cy="4225043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565192" y="3753452"/>
            <a:ext cx="2064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schemeClr val="bg1"/>
                </a:solidFill>
                <a:latin typeface="Calibri"/>
              </a:rPr>
              <a:t>Tsang et al., 2016</a:t>
            </a:r>
            <a:endParaRPr lang="en-US" sz="1400" i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1737829"/>
            <a:ext cx="4471639" cy="150144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en-US" u="sng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sublimation</a:t>
            </a:r>
            <a:r>
              <a:rPr lang="en-US" altLang="en-US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not volcanism.</a:t>
            </a:r>
          </a:p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en-US" dirty="0" smtClean="0">
              <a:solidFill>
                <a:srgbClr val="CCFFCC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en-US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en-US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2287"/>
          <a:stretch/>
        </p:blipFill>
        <p:spPr>
          <a:xfrm>
            <a:off x="4404575" y="2222305"/>
            <a:ext cx="4759620" cy="243555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814" y="4629980"/>
            <a:ext cx="5074381" cy="1812327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492887" y="1752898"/>
            <a:ext cx="4471639" cy="150144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10000"/>
              </a:lnSpc>
              <a:buNone/>
            </a:pPr>
            <a:r>
              <a:rPr lang="en-US" altLang="en-US" u="sng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volcanism</a:t>
            </a:r>
            <a:r>
              <a:rPr lang="en-US" altLang="en-US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not sublimation.</a:t>
            </a:r>
          </a:p>
        </p:txBody>
      </p:sp>
      <p:sp>
        <p:nvSpPr>
          <p:cNvPr id="12" name="TextBox 4"/>
          <p:cNvSpPr txBox="1"/>
          <p:nvPr/>
        </p:nvSpPr>
        <p:spPr>
          <a:xfrm>
            <a:off x="6947773" y="3907340"/>
            <a:ext cx="206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schemeClr val="bg1"/>
                </a:solidFill>
                <a:latin typeface="Calibri"/>
              </a:rPr>
              <a:t>Spencer et al. (LPSC 2012)</a:t>
            </a:r>
            <a:endParaRPr lang="en-US" sz="1400" i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4471639" y="4895810"/>
            <a:ext cx="2061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bg1"/>
                </a:solidFill>
                <a:latin typeface="Calibri"/>
              </a:rPr>
              <a:t>Saur &amp; Strobel model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  <a:latin typeface="Calibri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alibri"/>
              </a:rPr>
              <a:t>mission response</a:t>
            </a:r>
            <a:endParaRPr lang="en-US" sz="14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4" name="Rectangle 8"/>
          <p:cNvSpPr txBox="1">
            <a:spLocks noChangeArrowheads="1"/>
          </p:cNvSpPr>
          <p:nvPr/>
        </p:nvSpPr>
        <p:spPr>
          <a:xfrm>
            <a:off x="0" y="70491"/>
            <a:ext cx="9164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/>
            <a:r>
              <a:rPr lang="en-US" dirty="0"/>
              <a:t>Eclipses: Natural Laboratories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" y="1188313"/>
            <a:ext cx="916419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10000"/>
              </a:lnSpc>
              <a:buNone/>
            </a:pPr>
            <a:r>
              <a:rPr lang="en-US" altLang="en-US" dirty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Convincing evidence that the S0</a:t>
            </a:r>
            <a:r>
              <a:rPr lang="en-US" altLang="en-US" baseline="-25000" dirty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2</a:t>
            </a:r>
            <a:r>
              <a:rPr lang="en-US" altLang="en-US" dirty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atmosphere is supplied </a:t>
            </a:r>
            <a:r>
              <a:rPr lang="en-US" altLang="en-US" dirty="0" smtClean="0">
                <a:solidFill>
                  <a:srgbClr val="CCFFCC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by…</a:t>
            </a:r>
            <a:endParaRPr lang="en-US" altLang="en-US" dirty="0">
              <a:solidFill>
                <a:srgbClr val="CCFFCC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5879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50203"/>
          <a:stretch/>
        </p:blipFill>
        <p:spPr>
          <a:xfrm>
            <a:off x="1911604" y="914401"/>
            <a:ext cx="5515168" cy="2594940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2793535" y="2794468"/>
            <a:ext cx="2064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schemeClr val="bg1"/>
                </a:solidFill>
                <a:latin typeface="Calibri"/>
              </a:rPr>
              <a:t>Tsang et al., 2016</a:t>
            </a:r>
            <a:endParaRPr lang="en-US" sz="1400" i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 rot="16200000">
            <a:off x="-1364204" y="1767305"/>
            <a:ext cx="3907508" cy="740036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en-US" sz="3200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Molecules </a:t>
            </a:r>
            <a:r>
              <a:rPr lang="en-US" altLang="en-US" sz="3200" u="sng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FAST  </a:t>
            </a:r>
            <a:endParaRPr lang="en-US" altLang="en-US" sz="3200" dirty="0" smtClean="0">
              <a:solidFill>
                <a:srgbClr val="CCFFCC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en-US" sz="3200" dirty="0" smtClean="0">
              <a:solidFill>
                <a:srgbClr val="CCFFCC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en-US" sz="3200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en-US" sz="3200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</p:txBody>
      </p:sp>
      <p:sp>
        <p:nvSpPr>
          <p:cNvPr id="14" name="Rectangle 8"/>
          <p:cNvSpPr txBox="1">
            <a:spLocks noChangeArrowheads="1"/>
          </p:cNvSpPr>
          <p:nvPr/>
        </p:nvSpPr>
        <p:spPr>
          <a:xfrm>
            <a:off x="0" y="-174210"/>
            <a:ext cx="9164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/>
            <a:r>
              <a:rPr lang="en-US" dirty="0" smtClean="0"/>
              <a:t>Behavior at Bed-time: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046" y="3689888"/>
            <a:ext cx="3870162" cy="273188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53" y="3689887"/>
            <a:ext cx="3744506" cy="2732808"/>
          </a:xfrm>
          <a:prstGeom prst="rect">
            <a:avLst/>
          </a:prstGeom>
        </p:spPr>
      </p:pic>
      <p:sp>
        <p:nvSpPr>
          <p:cNvPr id="16" name="Rectangle 3"/>
          <p:cNvSpPr txBox="1">
            <a:spLocks noChangeArrowheads="1"/>
          </p:cNvSpPr>
          <p:nvPr/>
        </p:nvSpPr>
        <p:spPr bwMode="auto">
          <a:xfrm rot="16200000">
            <a:off x="-1662838" y="4984615"/>
            <a:ext cx="4171004" cy="406262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en-US" sz="3200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Atoms </a:t>
            </a:r>
            <a:r>
              <a:rPr lang="en-US" altLang="en-US" sz="3200" u="sng" dirty="0" smtClean="0">
                <a:solidFill>
                  <a:srgbClr val="CCFFC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SLOW  </a:t>
            </a:r>
            <a:endParaRPr lang="en-US" altLang="en-US" sz="3200" dirty="0" smtClean="0">
              <a:solidFill>
                <a:srgbClr val="CCFFCC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en-US" sz="3200" dirty="0" smtClean="0">
              <a:solidFill>
                <a:srgbClr val="CCFFCC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en-US" sz="3200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en-US" sz="3200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2009165" y="5845392"/>
            <a:ext cx="2064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i="1" dirty="0" err="1" smtClean="0">
                <a:solidFill>
                  <a:schemeClr val="bg1"/>
                </a:solidFill>
                <a:latin typeface="Calibri"/>
              </a:rPr>
              <a:t>Retherford</a:t>
            </a:r>
            <a:r>
              <a:rPr lang="en-US" sz="1400" i="1" dirty="0" smtClean="0">
                <a:solidFill>
                  <a:schemeClr val="bg1"/>
                </a:solidFill>
                <a:latin typeface="Calibri"/>
              </a:rPr>
              <a:t> et al., 2007</a:t>
            </a:r>
            <a:endParaRPr lang="en-US" sz="1400" i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93711" y="6384908"/>
            <a:ext cx="4471639" cy="406262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solidFill>
                  <a:srgbClr val="CCFFCC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Ultra-Violet</a:t>
            </a:r>
            <a:endParaRPr lang="en-US" altLang="en-US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en-US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4489225" y="6377204"/>
            <a:ext cx="4471639" cy="406262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solidFill>
                  <a:srgbClr val="CCFFCC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Visible</a:t>
            </a:r>
            <a:endParaRPr lang="en-US" altLang="en-US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en-US" i="1" dirty="0" smtClean="0">
              <a:solidFill>
                <a:srgbClr val="CCFFCC"/>
              </a:solidFill>
              <a:sym typeface="Symbol" panose="05050102010706020507" pitchFamily="18" charset="2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2410461" y="4297528"/>
            <a:ext cx="1711708" cy="406262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en-US" dirty="0" err="1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Tvashtar</a:t>
            </a:r>
            <a:r>
              <a:rPr lang="en-US" altLang="en-US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? </a:t>
            </a:r>
            <a:endParaRPr lang="en-US" altLang="en-US" i="1" dirty="0" smtClean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en-US" i="1" dirty="0" smtClean="0">
              <a:solidFill>
                <a:schemeClr val="bg1"/>
              </a:solidFill>
              <a:sym typeface="Symbol" panose="05050102010706020507" pitchFamily="18" charset="2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5097434" y="4248946"/>
            <a:ext cx="1711708" cy="406262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l-GR" altLang="en-US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Δ</a:t>
            </a:r>
            <a:r>
              <a:rPr lang="en-US" altLang="en-US" dirty="0" err="1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T</a:t>
            </a:r>
            <a:r>
              <a:rPr lang="en-US" altLang="en-US" baseline="-25000" dirty="0" err="1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e</a:t>
            </a:r>
            <a:r>
              <a:rPr lang="en-US" altLang="en-US" baseline="-250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-</a:t>
            </a:r>
            <a:r>
              <a:rPr lang="en-US" altLang="en-US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? </a:t>
            </a:r>
            <a:endParaRPr lang="en-US" altLang="en-US" i="1" dirty="0" smtClean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en-US" i="1" dirty="0" smtClean="0">
              <a:solidFill>
                <a:schemeClr val="bg1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6233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ars.els-cdn.com/content/image/1-s2.0-S1364682607001903-gr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98" y="885522"/>
            <a:ext cx="7468333" cy="570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4"/>
          <p:cNvSpPr txBox="1"/>
          <p:nvPr/>
        </p:nvSpPr>
        <p:spPr>
          <a:xfrm>
            <a:off x="5870725" y="1505504"/>
            <a:ext cx="2358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schemeClr val="bg1"/>
                </a:solidFill>
                <a:latin typeface="Calibri"/>
              </a:rPr>
              <a:t>Russell &amp; Blanco-Cano (2007)</a:t>
            </a:r>
            <a:endParaRPr lang="en-US" sz="1400" i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5404" y="-90834"/>
            <a:ext cx="90685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/>
            <a:r>
              <a:rPr lang="en-US" dirty="0" smtClean="0"/>
              <a:t>What happens if this gas is ionized?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 rot="21147379">
            <a:off x="1575443" y="3414166"/>
            <a:ext cx="2134823" cy="350458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en-US" sz="1600" dirty="0" smtClean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Feedback</a:t>
            </a:r>
          </a:p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en-US" sz="1800" dirty="0" smtClean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en-US" sz="1800" i="1" dirty="0" smtClean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en-US" sz="1800" i="1" dirty="0" smtClean="0">
              <a:solidFill>
                <a:schemeClr val="bg1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5066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28650" y="276819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Emissions in Io’s Plasma Torus</a:t>
            </a:r>
            <a:endParaRPr lang="en-US" sz="4000" dirty="0"/>
          </a:p>
        </p:txBody>
      </p:sp>
      <p:pic>
        <p:nvPicPr>
          <p:cNvPr id="4" name="315-319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54513"/>
            <a:ext cx="4815840" cy="2706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0" y="1316322"/>
            <a:ext cx="47651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i="1" dirty="0"/>
              <a:t>Cassini </a:t>
            </a:r>
            <a:r>
              <a:rPr lang="en-US" altLang="en-US" sz="1600" i="1" dirty="0" smtClean="0"/>
              <a:t> 834Å  (A. </a:t>
            </a:r>
            <a:r>
              <a:rPr lang="en-US" altLang="en-US" sz="1600" i="1" dirty="0" err="1" smtClean="0"/>
              <a:t>Steffl</a:t>
            </a:r>
            <a:r>
              <a:rPr lang="en-US" altLang="en-US" sz="1600" i="1" dirty="0" smtClean="0"/>
              <a:t> &amp; I. Stewart)</a:t>
            </a:r>
            <a:endParaRPr lang="en-US" altLang="en-US" sz="1600" i="1" dirty="0"/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5394278" y="6544476"/>
            <a:ext cx="32359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i="1" dirty="0" smtClean="0"/>
              <a:t>S</a:t>
            </a:r>
            <a:r>
              <a:rPr lang="en-US" altLang="en-US" sz="1600" i="1" baseline="30000" dirty="0" smtClean="0"/>
              <a:t>+</a:t>
            </a:r>
            <a:r>
              <a:rPr lang="en-US" altLang="en-US" sz="1600" i="1" dirty="0" smtClean="0"/>
              <a:t> Visible Wavelengths</a:t>
            </a:r>
            <a:endParaRPr lang="en-US" altLang="en-US" sz="1600" i="1" dirty="0"/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418010" y="3157631"/>
            <a:ext cx="7503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i="1" dirty="0" smtClean="0"/>
              <a:t>Dawn</a:t>
            </a:r>
            <a:endParaRPr lang="en-US" altLang="en-US" sz="1600" i="1" dirty="0"/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2791096" y="3153276"/>
            <a:ext cx="7503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1600" i="1" dirty="0" smtClean="0"/>
              <a:t>Dusk</a:t>
            </a:r>
            <a:endParaRPr lang="en-US" altLang="en-US" sz="16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26189" y="3661107"/>
                <a:ext cx="4389218" cy="1061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b="1" i="1">
                          <a:latin typeface="Cambria Math" panose="02040503050406030204" pitchFamily="18" charset="0"/>
                        </a:rPr>
                        <m:t>𝒅𝒍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89" y="3661107"/>
                <a:ext cx="4389218" cy="106106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479625" y="4517129"/>
                <a:ext cx="29378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𝒕𝒐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625" y="4517129"/>
                <a:ext cx="2937827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566516" y="5075133"/>
                <a:ext cx="31810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𝒕𝒐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516" y="5075133"/>
                <a:ext cx="3181082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296259" y="4541480"/>
            <a:ext cx="14351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b="1" i="1" dirty="0" smtClean="0">
                <a:latin typeface="+mj-lt"/>
              </a:rPr>
              <a:t>EUV: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161319" y="5088137"/>
            <a:ext cx="14351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b="1" i="1" dirty="0" smtClean="0">
                <a:latin typeface="+mj-lt"/>
              </a:rPr>
              <a:t>Visible:</a:t>
            </a: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1673061" y="5501565"/>
            <a:ext cx="289633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b="1" i="1" dirty="0" smtClean="0">
                <a:latin typeface="+mj-lt"/>
              </a:rPr>
              <a:t>Jupiter &amp; moons much brighter.</a:t>
            </a:r>
          </a:p>
          <a:p>
            <a:pPr algn="ctr"/>
            <a:r>
              <a:rPr lang="en-US" altLang="en-US" b="1" i="1" dirty="0" smtClean="0">
                <a:latin typeface="+mj-lt"/>
              </a:rPr>
              <a:t>Cold torus structure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172" y="954513"/>
            <a:ext cx="4328160" cy="559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3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B4B4B"/>
      </a:dk2>
      <a:lt2>
        <a:srgbClr val="8ED5C1"/>
      </a:lt2>
      <a:accent1>
        <a:srgbClr val="73CBB2"/>
      </a:accent1>
      <a:accent2>
        <a:srgbClr val="AACD5B"/>
      </a:accent2>
      <a:accent3>
        <a:srgbClr val="65A9E1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47428100-C732-4B2E-A30A-5273F581A0F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TC104033923[[fn=Depth]]</Template>
  <TotalTime>42324</TotalTime>
  <Words>1788</Words>
  <Application>Microsoft Office PowerPoint</Application>
  <PresentationFormat>Affichage à l'écran (4:3)</PresentationFormat>
  <Paragraphs>366</Paragraphs>
  <Slides>43</Slides>
  <Notes>22</Notes>
  <HiddenSlides>0</HiddenSlides>
  <MMClips>3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6" baseType="lpstr">
      <vt:lpstr>Arial Unicode MS</vt:lpstr>
      <vt:lpstr>MS Mincho</vt:lpstr>
      <vt:lpstr>ＭＳ Ｐゴシック</vt:lpstr>
      <vt:lpstr>ＭＳ Ｐゴシック</vt:lpstr>
      <vt:lpstr>Arial</vt:lpstr>
      <vt:lpstr>Arial Black</vt:lpstr>
      <vt:lpstr>Calibri</vt:lpstr>
      <vt:lpstr>Cambria Math</vt:lpstr>
      <vt:lpstr>Corbel</vt:lpstr>
      <vt:lpstr>Symbol</vt:lpstr>
      <vt:lpstr>Times New Roman</vt:lpstr>
      <vt:lpstr>Wingdings</vt:lpstr>
      <vt:lpstr>Depth</vt:lpstr>
      <vt:lpstr>Io’s  Escaping Atmosphere and Plasma Torus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Hisaki EUV Brightness Asymmetry</vt:lpstr>
      <vt:lpstr>Dawn-Dusk Offset &amp; Wobble Motion</vt:lpstr>
      <vt:lpstr>Cold Torus Wobble Motion</vt:lpstr>
      <vt:lpstr>E-Field Magnitude &amp; Orientation</vt:lpstr>
      <vt:lpstr>Présentation PowerPoint</vt:lpstr>
      <vt:lpstr>Te- &amp; ne- Retrieval from Emission Profiles</vt:lpstr>
      <vt:lpstr>Te- &amp; ne- Retrieval from Emission Profiles</vt:lpstr>
      <vt:lpstr>Method 1: C0-add &amp; Ignore LOS</vt:lpstr>
      <vt:lpstr>Présentation PowerPoint</vt:lpstr>
      <vt:lpstr>Hisaki vs Optical: Brightness with Io Phase</vt:lpstr>
      <vt:lpstr>Brightness with Jovian Longitude</vt:lpstr>
      <vt:lpstr>Drivers with Jovian Longitude</vt:lpstr>
      <vt:lpstr>Présentation PowerPoint</vt:lpstr>
      <vt:lpstr>Neutrals? -&gt; McDonald Observatory</vt:lpstr>
      <vt:lpstr>Présentation PowerPoint</vt:lpstr>
      <vt:lpstr>Unwarped, Extracted, CRs removed</vt:lpstr>
      <vt:lpstr>Surface Reflectance Subtracted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Summary: Neutrals</vt:lpstr>
      <vt:lpstr>Summary: Plasma Torus</vt:lpstr>
    </vt:vector>
  </TitlesOfParts>
  <Company>PSU Dept of Geosciences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Jim Kasting</dc:creator>
  <cp:lastModifiedBy>Carl Schmidt</cp:lastModifiedBy>
  <cp:revision>965</cp:revision>
  <cp:lastPrinted>2004-06-08T18:20:58Z</cp:lastPrinted>
  <dcterms:created xsi:type="dcterms:W3CDTF">2000-03-21T20:18:33Z</dcterms:created>
  <dcterms:modified xsi:type="dcterms:W3CDTF">2018-10-22T15:37:36Z</dcterms:modified>
</cp:coreProperties>
</file>